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8"/>
  </p:notesMasterIdLst>
  <p:sldIdLst>
    <p:sldId id="256" r:id="rId2"/>
    <p:sldId id="284" r:id="rId3"/>
    <p:sldId id="257" r:id="rId4"/>
    <p:sldId id="260" r:id="rId5"/>
    <p:sldId id="309" r:id="rId6"/>
    <p:sldId id="310" r:id="rId7"/>
    <p:sldId id="311" r:id="rId8"/>
    <p:sldId id="307" r:id="rId9"/>
    <p:sldId id="305" r:id="rId10"/>
    <p:sldId id="312" r:id="rId11"/>
    <p:sldId id="313" r:id="rId12"/>
    <p:sldId id="314" r:id="rId13"/>
    <p:sldId id="261" r:id="rId14"/>
    <p:sldId id="262" r:id="rId15"/>
    <p:sldId id="282" r:id="rId16"/>
    <p:sldId id="281" r:id="rId17"/>
    <p:sldId id="274" r:id="rId18"/>
    <p:sldId id="315" r:id="rId19"/>
    <p:sldId id="297" r:id="rId20"/>
    <p:sldId id="317" r:id="rId21"/>
    <p:sldId id="279" r:id="rId22"/>
    <p:sldId id="286" r:id="rId23"/>
    <p:sldId id="316" r:id="rId24"/>
    <p:sldId id="289" r:id="rId25"/>
    <p:sldId id="290"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BD6"/>
    <a:srgbClr val="EAB200"/>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27/10/2017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Belfast City Council. This is Compo – Wheelie’s brown food bin friend. He would like to tell you all about food waste.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Visit www.wastenotuk.com for more information on this anti-waste campaign and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373004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still tastes great no matter what the shape. Supermarket</a:t>
            </a:r>
            <a:r>
              <a:rPr lang="en-GB" baseline="0" dirty="0" smtClean="0"/>
              <a:t> standards of appearance are not natural and creating a lot of wasted food.</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164965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Figures from Love Food Hate Waste</a:t>
            </a:r>
            <a:r>
              <a:rPr lang="en-GB" baseline="0" dirty="0" smtClean="0"/>
              <a:t> based on the UK. 7 million tonnes of food costing the consumer £12.5 million is thrown away from UK households every year costing the a family household an average £700 a year. Visit www.ni.lovefoodhatewaste.com for more facts and figures.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6948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We can try and reduce food waste by managing portion sizes, planning our food shopping for the week and making sure we understand sell by dates on packaging properly. Go to www.nilovefoodhatewasteni.com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15</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Bread stays freshest if it stored</a:t>
            </a:r>
            <a:r>
              <a:rPr lang="en-US" baseline="0" dirty="0" smtClean="0"/>
              <a:t> in a dark dry place - like a </a:t>
            </a:r>
            <a:r>
              <a:rPr lang="en-US" baseline="0" dirty="0" err="1" smtClean="0"/>
              <a:t>breadbin</a:t>
            </a:r>
            <a:r>
              <a:rPr lang="en-US" baseline="0" dirty="0" smtClean="0"/>
              <a:t> or cupboard. But if you think a whole loaf is too much to get through why not freeze half and use it as you need it?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food at home – what meals can they think of? Visit www.ni.lovefoodhatewasteni.com for tasty ideas. If you make too much of something freeze it and save it for another day.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16</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Wormeries</a:t>
            </a:r>
            <a:r>
              <a:rPr lang="en-GB" baseline="0" dirty="0" smtClean="0"/>
              <a:t> are a great way to compost small amounts of food. You add food scraps into the top tray and the worms will keep working their way up looking for new food. They leave behind a lovely layer of compost in the bottom tray which you can empty out and rotate to the top. There is a tap in the bottom to drain off liquid which makes fabulous plant feed. Contact Eco-Schools for more information.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404636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Brown</a:t>
            </a:r>
            <a:r>
              <a:rPr lang="en-GB" baseline="0" dirty="0" smtClean="0"/>
              <a:t> bin and food waste in Belfast is turned into compost. In some other parts of the UK it used to create energy form the Biogases produced.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140076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Wheelie Big Challenge is in 3 parts. In</a:t>
            </a:r>
            <a:r>
              <a:rPr lang="en-GB" baseline="0" dirty="0" smtClean="0"/>
              <a:t> 2016 we are asking schools to look at food waste as well as other recycling.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Belfast City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170136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and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and parents can pledge their support to stop supermarkets</a:t>
            </a:r>
            <a:r>
              <a:rPr lang="en-GB" baseline="0" dirty="0" smtClean="0"/>
              <a:t> </a:t>
            </a:r>
            <a:r>
              <a:rPr lang="en-GB" baseline="0" smtClean="0"/>
              <a:t>wasting food by visiting</a:t>
            </a:r>
            <a:r>
              <a:rPr lang="en-GB" smtClean="0"/>
              <a:t> </a:t>
            </a:r>
            <a:r>
              <a:rPr lang="en-GB" dirty="0" smtClean="0"/>
              <a:t>https://wastenotuk.com/</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22</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a:t>
            </a:r>
            <a:r>
              <a:rPr lang="en-GB" baseline="0" dirty="0" smtClean="0"/>
              <a:t> the waste packaging and food for a week and use this to discuss what kind of things the pupils are throwing away. Try to get suggestions on how they could reduce this and maybe send a note home to parents asking them to consider some options. Carry out the same steps for a second week and see if there’s a difference – hopefully there will be less!</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269818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675082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1" baseline="0" dirty="0" smtClean="0"/>
              <a:t>Friday 13</a:t>
            </a:r>
            <a:r>
              <a:rPr lang="en-GB" b="1" baseline="30000" dirty="0" smtClean="0"/>
              <a:t>th</a:t>
            </a:r>
            <a:r>
              <a:rPr lang="en-GB" b="1" baseline="0" dirty="0" smtClean="0"/>
              <a:t> May </a:t>
            </a:r>
            <a:r>
              <a:rPr lang="en-GB" baseline="0" dirty="0" smtClean="0"/>
              <a:t>to be shortlisted. Shortlisted schools will be invited to Belfast City Hall to present a display on their Wheelie Big Waste actions to judges in June. This is a great chance to see what other schools are doing and win a prize for your Eco-Schools work – up to £500.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25</a:t>
            </a:fld>
            <a:endParaRPr lang="en-GB"/>
          </a:p>
        </p:txBody>
      </p:sp>
    </p:spTree>
    <p:extLst>
      <p:ext uri="{BB962C8B-B14F-4D97-AF65-F5344CB8AC3E}">
        <p14:creationId xmlns:p14="http://schemas.microsoft.com/office/powerpoint/2010/main" val="219967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26</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113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We throw away a shocking amount of food each year.</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pupils where they think their food comes from. You</a:t>
            </a:r>
            <a:r>
              <a:rPr lang="en-GB" baseline="0" dirty="0" smtClean="0"/>
              <a:t> could visit your local shop and look for the product which has travelled the furthest.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a:p>
        </p:txBody>
      </p:sp>
    </p:spTree>
    <p:extLst>
      <p:ext uri="{BB962C8B-B14F-4D97-AF65-F5344CB8AC3E}">
        <p14:creationId xmlns:p14="http://schemas.microsoft.com/office/powerpoint/2010/main" val="193217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miles add to the problem of environmental impact.</a:t>
            </a:r>
            <a:r>
              <a:rPr lang="en-GB" baseline="0" dirty="0" smtClean="0"/>
              <a:t> Our demand for certain foods all year round means our food can have travelled from half way round the world. Ask pupils to consider the environmental impact of food production at different stages from food to fork. Where possible it is always better to buy local produce.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a:p>
        </p:txBody>
      </p:sp>
    </p:spTree>
    <p:extLst>
      <p:ext uri="{BB962C8B-B14F-4D97-AF65-F5344CB8AC3E}">
        <p14:creationId xmlns:p14="http://schemas.microsoft.com/office/powerpoint/2010/main" val="39826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just</a:t>
            </a:r>
            <a:r>
              <a:rPr lang="en-GB" baseline="0" dirty="0" smtClean="0"/>
              <a:t> the food that is wasted when it goes in the bin but also all the energy, transport and storage costs and environmental impact at each stage of the journey that is wasted.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7</a:t>
            </a:fld>
            <a:endParaRPr lang="en-GB"/>
          </a:p>
        </p:txBody>
      </p:sp>
    </p:spTree>
    <p:extLst>
      <p:ext uri="{BB962C8B-B14F-4D97-AF65-F5344CB8AC3E}">
        <p14:creationId xmlns:p14="http://schemas.microsoft.com/office/powerpoint/2010/main" val="357126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Methane</a:t>
            </a:r>
            <a:r>
              <a:rPr lang="en-GB" baseline="0" dirty="0" smtClean="0"/>
              <a:t> is more dangerous and more damaging than CO2. Wasted food globally causes greenhouse gases equivalent to a large industrialised country and comes only third to the USA and China in terms of greenhouse gases emitted. The food we throw away is causing a greater environmental hazard than the packaging it comes in – yet most people, 88%, think packaging is a bigger or equal problem.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8</a:t>
            </a:fld>
            <a:endParaRPr lang="en-GB"/>
          </a:p>
        </p:txBody>
      </p:sp>
    </p:spTree>
    <p:extLst>
      <p:ext uri="{BB962C8B-B14F-4D97-AF65-F5344CB8AC3E}">
        <p14:creationId xmlns:p14="http://schemas.microsoft.com/office/powerpoint/2010/main" val="27011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The graph shows global</a:t>
            </a:r>
            <a:r>
              <a:rPr lang="en-GB" baseline="0" dirty="0" smtClean="0">
                <a:latin typeface="Arial" pitchFamily="34" charset="0"/>
                <a:cs typeface="Arial" pitchFamily="34" charset="0"/>
              </a:rPr>
              <a:t> temperatures rising in degrees. This rises steadily form 1880 when industrialisation began. Climate change does not necessarily mean warmer weather. Some countries where it is already warm will experience more droughts and here in Northern Ireland we are likely to experience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9</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27/10/2017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lovefoodhatewaste.com/recipes" TargetMode="External"/><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hyperlink" Target="mailto:wasteeducation@belfastcity.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3.png"/><Relationship Id="rId10" Type="http://schemas.openxmlformats.org/officeDocument/2006/relationships/image" Target="../media/image4.jpeg"/><Relationship Id="rId4" Type="http://schemas.openxmlformats.org/officeDocument/2006/relationships/image" Target="../media/image38.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emf"/><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6.xml"/><Relationship Id="rId7" Type="http://schemas.openxmlformats.org/officeDocument/2006/relationships/hyperlink" Target="mailto:eco-schools@keepnorthernirelandbeautiful.org"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GEOFF.ALCORN@BELB.CO.UK" TargetMode="External"/><Relationship Id="rId5" Type="http://schemas.openxmlformats.org/officeDocument/2006/relationships/hyperlink" Target="mailto:gibsonmichael@belfastcity.gov.uk" TargetMode="External"/><Relationship Id="rId10" Type="http://schemas.microsoft.com/office/2007/relationships/hdphoto" Target="../media/hdphoto1.wdp"/><Relationship Id="rId4" Type="http://schemas.openxmlformats.org/officeDocument/2006/relationships/hyperlink" Target="mailto:wasteeducation@belfastcity.gov.uk"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33831">
            <a:off x="235011" y="2385398"/>
            <a:ext cx="6132104" cy="1446550"/>
          </a:xfrm>
          <a:prstGeom prst="rect">
            <a:avLst/>
          </a:prstGeom>
          <a:noFill/>
        </p:spPr>
        <p:txBody>
          <a:bodyPr wrap="square" rtlCol="0">
            <a:spAutoFit/>
          </a:bodyPr>
          <a:lstStyle/>
          <a:p>
            <a:pPr algn="ctr"/>
            <a:r>
              <a:rPr lang="en-GB" sz="8800" b="1" spc="-150" dirty="0" smtClean="0">
                <a:ln w="28575">
                  <a:solidFill>
                    <a:srgbClr val="EAB200"/>
                  </a:solidFill>
                  <a:prstDash val="solid"/>
                </a:ln>
                <a:solidFill>
                  <a:schemeClr val="tx2"/>
                </a:solidFill>
                <a:latin typeface="Impact" panose="020B0806030902050204" pitchFamily="34" charset="0"/>
              </a:rPr>
              <a:t>Food Waste</a:t>
            </a:r>
            <a:r>
              <a:rPr lang="en-GB" sz="8800" b="1" spc="-150" dirty="0" smtClean="0">
                <a:ln w="28575">
                  <a:solidFill>
                    <a:srgbClr val="EAB200"/>
                  </a:solidFill>
                  <a:prstDash val="lgDash"/>
                </a:ln>
                <a:solidFill>
                  <a:schemeClr val="tx2"/>
                </a:solidFill>
                <a:latin typeface="Impact" panose="020B0806030902050204" pitchFamily="34" charset="0"/>
              </a:rPr>
              <a:t> </a:t>
            </a:r>
            <a:endParaRPr lang="en-GB" sz="8800" b="1" spc="-150" dirty="0">
              <a:ln w="28575">
                <a:solidFill>
                  <a:srgbClr val="EAB200"/>
                </a:solidFill>
                <a:prstDash val="lgDash"/>
              </a:ln>
              <a:solidFill>
                <a:schemeClr val="tx2"/>
              </a:solidFill>
              <a:latin typeface="Impact" panose="020B080603090205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837" y="188983"/>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60596">
            <a:off x="5645928" y="711613"/>
            <a:ext cx="4180970" cy="3798362"/>
          </a:xfrm>
          <a:prstGeom prst="rect">
            <a:avLst/>
          </a:prstGeom>
        </p:spPr>
      </p:pic>
      <p:sp>
        <p:nvSpPr>
          <p:cNvPr id="8" name="Rectangle 7"/>
          <p:cNvSpPr/>
          <p:nvPr/>
        </p:nvSpPr>
        <p:spPr>
          <a:xfrm>
            <a:off x="390972" y="4229686"/>
            <a:ext cx="8385346" cy="1077218"/>
          </a:xfrm>
          <a:prstGeom prst="rect">
            <a:avLst/>
          </a:prstGeom>
        </p:spPr>
        <p:txBody>
          <a:bodyPr wrap="square">
            <a:spAutoFit/>
          </a:bodyPr>
          <a:lstStyle/>
          <a:p>
            <a:pPr algn="ctr"/>
            <a:r>
              <a:rPr lang="en-GB" sz="3200" dirty="0">
                <a:solidFill>
                  <a:schemeClr val="accent1">
                    <a:lumMod val="50000"/>
                  </a:schemeClr>
                </a:solidFill>
              </a:rPr>
              <a:t>This is Compo – </a:t>
            </a:r>
            <a:r>
              <a:rPr lang="en-GB" sz="3200" dirty="0" smtClean="0">
                <a:solidFill>
                  <a:schemeClr val="accent1">
                    <a:lumMod val="50000"/>
                  </a:schemeClr>
                </a:solidFill>
              </a:rPr>
              <a:t>Wheelie’s </a:t>
            </a:r>
            <a:r>
              <a:rPr lang="en-GB" sz="3200" dirty="0">
                <a:solidFill>
                  <a:schemeClr val="accent1">
                    <a:lumMod val="50000"/>
                  </a:schemeClr>
                </a:solidFill>
              </a:rPr>
              <a:t>food bin friend. He would like to tell you all about food waste. </a:t>
            </a:r>
          </a:p>
        </p:txBody>
      </p:sp>
      <p:sp>
        <p:nvSpPr>
          <p:cNvPr id="9" name="Rectangle 8"/>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6624736" cy="584775"/>
          </a:xfrm>
          <a:prstGeom prst="rect">
            <a:avLst/>
          </a:prstGeom>
          <a:noFill/>
        </p:spPr>
        <p:txBody>
          <a:bodyPr wrap="square" rtlCol="0">
            <a:spAutoFit/>
          </a:bodyPr>
          <a:lstStyle/>
          <a:p>
            <a:pPr algn="ctr"/>
            <a:r>
              <a:rPr lang="en-GB" sz="3200" dirty="0" smtClean="0">
                <a:solidFill>
                  <a:schemeClr val="accent3">
                    <a:lumMod val="50000"/>
                  </a:schemeClr>
                </a:solidFill>
              </a:rPr>
              <a:t>The wonky vegetable scandal</a:t>
            </a:r>
            <a:endParaRPr lang="en-GB" sz="3200" dirty="0">
              <a:solidFill>
                <a:schemeClr val="accent3">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176" y="3340735"/>
            <a:ext cx="5436096" cy="3261658"/>
          </a:xfrm>
          <a:prstGeom prst="rect">
            <a:avLst/>
          </a:prstGeom>
        </p:spPr>
      </p:pic>
      <p:sp>
        <p:nvSpPr>
          <p:cNvPr id="6" name="TextBox 5"/>
          <p:cNvSpPr txBox="1"/>
          <p:nvPr/>
        </p:nvSpPr>
        <p:spPr>
          <a:xfrm>
            <a:off x="358448" y="1124744"/>
            <a:ext cx="8785552" cy="2215991"/>
          </a:xfrm>
          <a:prstGeom prst="rect">
            <a:avLst/>
          </a:prstGeom>
          <a:noFill/>
        </p:spPr>
        <p:txBody>
          <a:bodyPr wrap="square" rtlCol="0">
            <a:spAutoFit/>
          </a:bodyPr>
          <a:lstStyle/>
          <a:p>
            <a:r>
              <a:rPr lang="en-GB" sz="2000" dirty="0" smtClean="0"/>
              <a:t>TV chef </a:t>
            </a:r>
            <a:r>
              <a:rPr lang="en-GB" sz="2000" dirty="0"/>
              <a:t>Hugh </a:t>
            </a:r>
            <a:r>
              <a:rPr lang="en-GB" sz="2000" dirty="0" err="1" smtClean="0"/>
              <a:t>Fearnley-Whittingstall</a:t>
            </a:r>
            <a:r>
              <a:rPr lang="en-GB" sz="2000" dirty="0" smtClean="0"/>
              <a:t> reported in a BBC programme ‘Hugh’s War on Waste’, that up to  40% of a farmers crop can be thrown away because it’s not quite the right shape or size to meet supermarket standards. </a:t>
            </a:r>
          </a:p>
          <a:p>
            <a:endParaRPr lang="en-GB" sz="2000" dirty="0" smtClean="0"/>
          </a:p>
          <a:p>
            <a:r>
              <a:rPr lang="en-GB" sz="2000" dirty="0" smtClean="0"/>
              <a:t>One farmer had to throw away 20 tonnes of vegetables a week!</a:t>
            </a:r>
          </a:p>
          <a:p>
            <a:endParaRPr lang="en-GB" dirty="0"/>
          </a:p>
          <a:p>
            <a:r>
              <a:rPr lang="en-GB" sz="2000" dirty="0" smtClean="0"/>
              <a:t>It’s a bit crazy! </a:t>
            </a:r>
          </a:p>
        </p:txBody>
      </p:sp>
    </p:spTree>
    <p:extLst>
      <p:ext uri="{BB962C8B-B14F-4D97-AF65-F5344CB8AC3E}">
        <p14:creationId xmlns:p14="http://schemas.microsoft.com/office/powerpoint/2010/main" val="3342710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ugly vegeta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cbc.ca/radio-content/archive/asithappens/veg%20footer.jpg"/>
          <p:cNvPicPr>
            <a:picLocks noChangeAspect="1" noChangeArrowheads="1"/>
          </p:cNvPicPr>
          <p:nvPr/>
        </p:nvPicPr>
        <p:blipFill rotWithShape="1">
          <a:blip r:embed="rId3">
            <a:extLst>
              <a:ext uri="{28A0092B-C50C-407E-A947-70E740481C1C}">
                <a14:useLocalDpi xmlns:a14="http://schemas.microsoft.com/office/drawing/2010/main" val="0"/>
              </a:ext>
            </a:extLst>
          </a:blip>
          <a:srcRect r="6756"/>
          <a:stretch/>
        </p:blipFill>
        <p:spPr bwMode="auto">
          <a:xfrm>
            <a:off x="307975" y="2473112"/>
            <a:ext cx="4680520" cy="4185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lymouthherald.co.uk/images/localworld/ugc-images/276351/binaries/potatobear%20weirdopedia.org.jpg"/>
          <p:cNvPicPr>
            <a:picLocks noChangeAspect="1" noChangeArrowheads="1"/>
          </p:cNvPicPr>
          <p:nvPr/>
        </p:nvPicPr>
        <p:blipFill rotWithShape="1">
          <a:blip r:embed="rId4">
            <a:extLst>
              <a:ext uri="{28A0092B-C50C-407E-A947-70E740481C1C}">
                <a14:useLocalDpi xmlns:a14="http://schemas.microsoft.com/office/drawing/2010/main" val="0"/>
              </a:ext>
            </a:extLst>
          </a:blip>
          <a:srcRect l="14110" t="388" r="14826" b="1136"/>
          <a:stretch/>
        </p:blipFill>
        <p:spPr bwMode="auto">
          <a:xfrm>
            <a:off x="6372200" y="3697906"/>
            <a:ext cx="2091760" cy="28928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3-ak.buzzfed.com/static/enhanced/webdr03/2013/3/25/23/enhanced-buzz-21417-13642671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58096"/>
            <a:ext cx="2702178" cy="1919627"/>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a:off x="438567" y="404664"/>
            <a:ext cx="2765281" cy="2331640"/>
          </a:xfrm>
          <a:prstGeom prst="hear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Even ugly veg need love ! </a:t>
            </a:r>
            <a:endParaRPr lang="en-GB" sz="2400" dirty="0"/>
          </a:p>
        </p:txBody>
      </p:sp>
      <p:pic>
        <p:nvPicPr>
          <p:cNvPr id="1030" name="Picture 6" descr="https://cdn4.dogonews.com/images/1cfcacbb-9a7d-4945-8411-860e85928fc9/b-wxw7jveaarhb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99019"/>
            <a:ext cx="3347864" cy="2510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64268">
            <a:off x="3817546" y="3520717"/>
            <a:ext cx="3525132" cy="707886"/>
          </a:xfrm>
          <a:prstGeom prst="rect">
            <a:avLst/>
          </a:prstGeom>
          <a:noFill/>
        </p:spPr>
        <p:txBody>
          <a:bodyPr wrap="none" rtlCol="0">
            <a:spAutoFit/>
          </a:bodyPr>
          <a:lstStyle/>
          <a:p>
            <a:r>
              <a:rPr lang="en-GB" sz="4000" dirty="0" smtClean="0">
                <a:ln>
                  <a:solidFill>
                    <a:srgbClr val="FF0000"/>
                  </a:solidFill>
                </a:ln>
                <a:solidFill>
                  <a:schemeClr val="bg1"/>
                </a:solidFill>
              </a:rPr>
              <a:t>And taste great!</a:t>
            </a:r>
            <a:endParaRPr lang="en-GB" sz="4000" dirty="0">
              <a:ln>
                <a:solidFill>
                  <a:srgbClr val="FF0000"/>
                </a:solidFill>
              </a:ln>
              <a:solidFill>
                <a:schemeClr val="bg1"/>
              </a:solidFill>
            </a:endParaRPr>
          </a:p>
        </p:txBody>
      </p:sp>
    </p:spTree>
    <p:extLst>
      <p:ext uri="{BB962C8B-B14F-4D97-AF65-F5344CB8AC3E}">
        <p14:creationId xmlns:p14="http://schemas.microsoft.com/office/powerpoint/2010/main" val="425821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427867" cy="523220"/>
          </a:xfrm>
          <a:prstGeom prst="rect">
            <a:avLst/>
          </a:prstGeom>
          <a:noFill/>
        </p:spPr>
        <p:txBody>
          <a:bodyPr wrap="none" rtlCol="0">
            <a:spAutoFit/>
          </a:bodyPr>
          <a:lstStyle/>
          <a:p>
            <a:r>
              <a:rPr lang="en-GB" sz="2800" b="1" dirty="0" smtClean="0">
                <a:solidFill>
                  <a:srgbClr val="00B050"/>
                </a:solidFill>
              </a:rPr>
              <a:t>Supermarkets aren’t the only ones wasting food.</a:t>
            </a:r>
            <a:endParaRPr lang="en-GB" sz="2800" b="1" dirty="0">
              <a:solidFill>
                <a:srgbClr val="00B050"/>
              </a:solidFill>
            </a:endParaRPr>
          </a:p>
        </p:txBody>
      </p:sp>
      <p:sp>
        <p:nvSpPr>
          <p:cNvPr id="3" name="TextBox 2"/>
          <p:cNvSpPr txBox="1"/>
          <p:nvPr/>
        </p:nvSpPr>
        <p:spPr>
          <a:xfrm>
            <a:off x="3707904" y="5733256"/>
            <a:ext cx="1709122" cy="646331"/>
          </a:xfrm>
          <a:prstGeom prst="rect">
            <a:avLst/>
          </a:prstGeom>
          <a:noFill/>
        </p:spPr>
        <p:txBody>
          <a:bodyPr wrap="none" rtlCol="0">
            <a:spAutoFit/>
          </a:bodyPr>
          <a:lstStyle/>
          <a:p>
            <a:pPr algn="ctr"/>
            <a:r>
              <a:rPr lang="en-GB" sz="3600" b="1" dirty="0" smtClean="0">
                <a:solidFill>
                  <a:schemeClr val="accent3">
                    <a:lumMod val="75000"/>
                  </a:schemeClr>
                </a:solidFill>
                <a:latin typeface="Arial Rounded MT Bold" panose="020F0704030504030204" pitchFamily="34" charset="0"/>
              </a:rPr>
              <a:t>HOME </a:t>
            </a:r>
            <a:endParaRPr lang="en-GB" sz="3600" b="1" dirty="0">
              <a:solidFill>
                <a:schemeClr val="accent3">
                  <a:lumMod val="75000"/>
                </a:schemeClr>
              </a:solidFill>
              <a:latin typeface="Arial Rounded MT Bold" panose="020F0704030504030204" pitchFamily="34" charset="0"/>
            </a:endParaRPr>
          </a:p>
        </p:txBody>
      </p:sp>
      <p:pic>
        <p:nvPicPr>
          <p:cNvPr id="2054" name="Picture 6" descr="http://3.bp.blogspot.com/-tj3Qp2NnsEo/VYmdLhLQSuI/AAAAAAAAASE/bh4huaK4rj8/s1600/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3602608"/>
            <a:ext cx="2153121" cy="2219712"/>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rot="19200344">
            <a:off x="5212693" y="2194436"/>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 million tonnes </a:t>
            </a:r>
            <a:endParaRPr lang="en-GB" dirty="0"/>
          </a:p>
        </p:txBody>
      </p:sp>
      <p:sp>
        <p:nvSpPr>
          <p:cNvPr id="10" name="Striped Right Arrow 9"/>
          <p:cNvSpPr/>
          <p:nvPr/>
        </p:nvSpPr>
        <p:spPr>
          <a:xfrm rot="16200000">
            <a:off x="3538947" y="1549940"/>
            <a:ext cx="1914968"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£700 per family</a:t>
            </a:r>
            <a:endParaRPr lang="en-GB" dirty="0"/>
          </a:p>
        </p:txBody>
      </p:sp>
      <p:sp>
        <p:nvSpPr>
          <p:cNvPr id="12" name="Striped Right Arrow 11"/>
          <p:cNvSpPr/>
          <p:nvPr/>
        </p:nvSpPr>
        <p:spPr>
          <a:xfrm rot="13566994" flipV="1">
            <a:off x="995161" y="2032633"/>
            <a:ext cx="2736304" cy="15841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£12.5 million </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180568"/>
            <a:ext cx="1499616" cy="1359408"/>
          </a:xfrm>
          <a:prstGeom prst="rect">
            <a:avLst/>
          </a:prstGeom>
        </p:spPr>
      </p:pic>
    </p:spTree>
    <p:extLst>
      <p:ext uri="{BB962C8B-B14F-4D97-AF65-F5344CB8AC3E}">
        <p14:creationId xmlns:p14="http://schemas.microsoft.com/office/powerpoint/2010/main" val="4276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7" y="5877272"/>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31556" y="1247802"/>
            <a:ext cx="4680887" cy="4418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77500" lnSpcReduction="20000"/>
          </a:bodyPr>
          <a:lstStyle/>
          <a:p>
            <a:r>
              <a:rPr lang="en-GB" sz="4400" dirty="0" smtClean="0"/>
              <a:t>Reduce waste</a:t>
            </a:r>
          </a:p>
          <a:p>
            <a:pPr lvl="1"/>
            <a:r>
              <a:rPr lang="en-GB" sz="3400" dirty="0" smtClean="0"/>
              <a:t>buy </a:t>
            </a:r>
            <a:r>
              <a:rPr lang="en-GB" sz="3400" dirty="0"/>
              <a:t>only what you need</a:t>
            </a:r>
          </a:p>
          <a:p>
            <a:pPr lvl="1"/>
            <a:r>
              <a:rPr lang="en-GB" sz="3400" dirty="0" smtClean="0"/>
              <a:t>manage portion sizes</a:t>
            </a:r>
          </a:p>
          <a:p>
            <a:pPr lvl="1"/>
            <a:r>
              <a:rPr lang="en-GB" sz="3400" dirty="0" smtClean="0"/>
              <a:t>check sell by dates</a:t>
            </a:r>
          </a:p>
          <a:p>
            <a:pPr lvl="1"/>
            <a:r>
              <a:rPr lang="en-GB" sz="3400" dirty="0" smtClean="0"/>
              <a:t>use a shopping list</a:t>
            </a:r>
          </a:p>
          <a:p>
            <a:pPr lvl="1"/>
            <a:r>
              <a:rPr lang="en-GB" sz="3400" dirty="0" smtClean="0"/>
              <a:t>store food properly</a:t>
            </a:r>
          </a:p>
          <a:p>
            <a:r>
              <a:rPr lang="en-GB" sz="4400" dirty="0" smtClean="0"/>
              <a:t>Save the environment</a:t>
            </a:r>
          </a:p>
          <a:p>
            <a:r>
              <a:rPr lang="en-GB" sz="4400" dirty="0" smtClean="0"/>
              <a:t>Save money</a:t>
            </a:r>
            <a:endParaRPr lang="en-GB" sz="4400" dirty="0"/>
          </a:p>
        </p:txBody>
      </p:sp>
      <p:pic>
        <p:nvPicPr>
          <p:cNvPr id="4100" name="Picture 4" descr="http://www.rbwm.gov.uk/graphics/Reduc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5652120" y="2077967"/>
            <a:ext cx="3103753" cy="3672408"/>
          </a:xfrm>
          <a:prstGeom prst="rect">
            <a:avLst/>
          </a:prstGeom>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GB" dirty="0" smtClean="0">
                <a:solidFill>
                  <a:schemeClr val="accent4">
                    <a:lumMod val="75000"/>
                  </a:schemeClr>
                </a:solidFill>
                <a:latin typeface="+mn-lt"/>
              </a:rPr>
              <a:t>Every day we throw away </a:t>
            </a:r>
            <a:r>
              <a:rPr lang="en-GB" dirty="0" smtClean="0">
                <a:solidFill>
                  <a:schemeClr val="accent6">
                    <a:lumMod val="75000"/>
                  </a:schemeClr>
                </a:solidFill>
                <a:latin typeface="+mn-lt"/>
              </a:rPr>
              <a:t>24 million </a:t>
            </a:r>
            <a:r>
              <a:rPr lang="en-GB" dirty="0" smtClean="0">
                <a:solidFill>
                  <a:schemeClr val="accent4">
                    <a:lumMod val="75000"/>
                  </a:schemeClr>
                </a:solidFill>
                <a:latin typeface="+mn-lt"/>
              </a:rPr>
              <a:t>slices of bread in the UK</a:t>
            </a:r>
            <a:endParaRPr lang="en-US" dirty="0" smtClean="0">
              <a:solidFill>
                <a:schemeClr val="accent4">
                  <a:lumMod val="75000"/>
                </a:schemeClr>
              </a:solidFill>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772816"/>
            <a:ext cx="4441676" cy="4441676"/>
          </a:xfrm>
          <a:prstGeom prst="rect">
            <a:avLst/>
          </a:prstGeom>
        </p:spPr>
      </p:pic>
      <p:sp>
        <p:nvSpPr>
          <p:cNvPr id="4" name="TextBox 3"/>
          <p:cNvSpPr txBox="1"/>
          <p:nvPr/>
        </p:nvSpPr>
        <p:spPr>
          <a:xfrm>
            <a:off x="5572904" y="1556792"/>
            <a:ext cx="3096344" cy="2554545"/>
          </a:xfrm>
          <a:prstGeom prst="rect">
            <a:avLst/>
          </a:prstGeom>
          <a:noFill/>
        </p:spPr>
        <p:txBody>
          <a:bodyPr wrap="square" rtlCol="0">
            <a:spAutoFit/>
          </a:bodyPr>
          <a:lstStyle/>
          <a:p>
            <a:r>
              <a:rPr lang="en-GB" sz="4000" dirty="0" smtClean="0">
                <a:solidFill>
                  <a:schemeClr val="accent4">
                    <a:lumMod val="75000"/>
                  </a:schemeClr>
                </a:solidFill>
              </a:rPr>
              <a:t>Stacked up that’s as high as 27 Mount Everest’s!</a:t>
            </a:r>
            <a:endParaRPr lang="en-GB" sz="4000" dirty="0">
              <a:solidFill>
                <a:schemeClr val="accent4">
                  <a:lumMod val="75000"/>
                </a:schemeClr>
              </a:solidFill>
            </a:endParaRPr>
          </a:p>
        </p:txBody>
      </p:sp>
      <p:sp>
        <p:nvSpPr>
          <p:cNvPr id="5" name="TextBox 4"/>
          <p:cNvSpPr txBox="1"/>
          <p:nvPr/>
        </p:nvSpPr>
        <p:spPr>
          <a:xfrm>
            <a:off x="5587324" y="4132313"/>
            <a:ext cx="3161419" cy="1938992"/>
          </a:xfrm>
          <a:prstGeom prst="rect">
            <a:avLst/>
          </a:prstGeom>
          <a:noFill/>
        </p:spPr>
        <p:txBody>
          <a:bodyPr wrap="square" rtlCol="0">
            <a:spAutoFit/>
          </a:bodyPr>
          <a:lstStyle/>
          <a:p>
            <a:r>
              <a:rPr lang="en-GB" sz="2400" dirty="0" smtClean="0">
                <a:solidFill>
                  <a:schemeClr val="accent6">
                    <a:lumMod val="75000"/>
                  </a:schemeClr>
                </a:solidFill>
              </a:rPr>
              <a:t>Did you know you can toast your sliced bread straight from the freezer? So don’t waste it, freeze it! </a:t>
            </a:r>
            <a:endParaRPr lang="en-GB" sz="2400" dirty="0">
              <a:solidFill>
                <a:schemeClr val="accent6">
                  <a:lumMod val="75000"/>
                </a:schemeClr>
              </a:solidFill>
            </a:endParaRPr>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sp>
        <p:nvSpPr>
          <p:cNvPr id="2" name="TextBox 1"/>
          <p:cNvSpPr txBox="1"/>
          <p:nvPr/>
        </p:nvSpPr>
        <p:spPr>
          <a:xfrm>
            <a:off x="2388894" y="3764029"/>
            <a:ext cx="6194185" cy="2246769"/>
          </a:xfrm>
          <a:prstGeom prst="rect">
            <a:avLst/>
          </a:prstGeom>
          <a:noFill/>
        </p:spPr>
        <p:txBody>
          <a:bodyPr wrap="square" rtlCol="0">
            <a:spAutoFit/>
          </a:bodyPr>
          <a:lstStyle/>
          <a:p>
            <a:r>
              <a:rPr lang="en-GB" sz="2800" dirty="0" smtClean="0">
                <a:solidFill>
                  <a:srgbClr val="00B050"/>
                </a:solidFill>
              </a:rPr>
              <a:t>Visit </a:t>
            </a:r>
            <a:r>
              <a:rPr lang="en-GB" sz="2800" dirty="0">
                <a:solidFill>
                  <a:srgbClr val="00B050"/>
                </a:solidFill>
                <a:hlinkClick r:id="rId4"/>
              </a:rPr>
              <a:t>https://</a:t>
            </a:r>
            <a:r>
              <a:rPr lang="en-GB" sz="2800" dirty="0" smtClean="0">
                <a:solidFill>
                  <a:srgbClr val="00B050"/>
                </a:solidFill>
                <a:hlinkClick r:id="rId4"/>
              </a:rPr>
              <a:t>www.lovefoodhatewaste.com/recipes</a:t>
            </a:r>
            <a:r>
              <a:rPr lang="en-GB" sz="2800" dirty="0" smtClean="0">
                <a:solidFill>
                  <a:srgbClr val="00B050"/>
                </a:solidFill>
              </a:rPr>
              <a:t> for lots of great ideas.</a:t>
            </a:r>
          </a:p>
          <a:p>
            <a:endParaRPr lang="en-GB" sz="2800" dirty="0">
              <a:solidFill>
                <a:srgbClr val="00B050"/>
              </a:solidFill>
            </a:endParaRPr>
          </a:p>
          <a:p>
            <a:r>
              <a:rPr lang="en-GB" sz="2800" dirty="0" smtClean="0">
                <a:solidFill>
                  <a:srgbClr val="00B050"/>
                </a:solidFill>
              </a:rPr>
              <a:t>Make friends with your freezer.</a:t>
            </a:r>
            <a:endParaRPr lang="en-GB" sz="2800" dirty="0">
              <a:solidFill>
                <a:srgbClr val="00B050"/>
              </a:solidFill>
            </a:endParaRPr>
          </a:p>
        </p:txBody>
      </p:sp>
      <p:sp>
        <p:nvSpPr>
          <p:cNvPr id="3" name="TextBox 2"/>
          <p:cNvSpPr txBox="1"/>
          <p:nvPr/>
        </p:nvSpPr>
        <p:spPr>
          <a:xfrm>
            <a:off x="611560" y="1682110"/>
            <a:ext cx="5485997" cy="1569660"/>
          </a:xfrm>
          <a:prstGeom prst="rect">
            <a:avLst/>
          </a:prstGeom>
          <a:noFill/>
        </p:spPr>
        <p:txBody>
          <a:bodyPr wrap="square" rtlCol="0">
            <a:spAutoFit/>
          </a:bodyPr>
          <a:lstStyle/>
          <a:p>
            <a:r>
              <a:rPr lang="en-GB" sz="3200" dirty="0" smtClean="0">
                <a:solidFill>
                  <a:srgbClr val="00B050"/>
                </a:solidFill>
              </a:rPr>
              <a:t>Use yummy left overs for a tasty meal or save some of last night’s dinner for lunch today.</a:t>
            </a:r>
            <a:endParaRPr lang="en-GB" sz="3200" dirty="0">
              <a:solidFill>
                <a:srgbClr val="00B050"/>
              </a:solidFill>
            </a:endParaRPr>
          </a:p>
        </p:txBody>
      </p:sp>
      <p:pic>
        <p:nvPicPr>
          <p:cNvPr id="1026" name="Picture 2" descr="http://ni.lovefoodhatewaste.com/sites/files/lfhw/imagecache/image_main/image/TunaPastaBa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780" y="1830788"/>
            <a:ext cx="24003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i.lovefoodhatewaste.com/sites/files/lfhw/imagecache/image_main/image/breakfast%20sunda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41" y="3501008"/>
            <a:ext cx="2078031" cy="2772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322702"/>
            <a:ext cx="1499616" cy="1359408"/>
          </a:xfrm>
          <a:prstGeom prst="rect">
            <a:avLst/>
          </a:prstGeom>
        </p:spPr>
      </p:pic>
      <p:pic>
        <p:nvPicPr>
          <p:cNvPr id="1030" name="Picture 6" descr="http://sr.photos1.fotosearch.com/bthumb/CSP/CSP546/k19335550.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13333" y1="20588" x2="8000" y2="55882"/>
                        <a14:foregroundMark x1="17333" y1="61765" x2="14667" y2="79412"/>
                        <a14:foregroundMark x1="56000" y1="16471" x2="56000" y2="11176"/>
                        <a14:foregroundMark x1="76000" y1="14118" x2="76000" y2="8824"/>
                        <a14:foregroundMark x1="54667" y1="28824" x2="58667" y2="25294"/>
                        <a14:foregroundMark x1="4000" y1="80588" x2="1333" y2="66471"/>
                        <a14:foregroundMark x1="6667" y1="17059" x2="1333" y2="57059"/>
                        <a14:foregroundMark x1="12000" y1="4118" x2="1333" y2="18235"/>
                        <a14:foregroundMark x1="48000" y1="4118" x2="52000" y2="6471"/>
                        <a14:foregroundMark x1="76000" y1="4118" x2="30667" y2="1176"/>
                        <a14:foregroundMark x1="36000" y1="3529" x2="48000" y2="0"/>
                        <a14:foregroundMark x1="48000" y1="94118" x2="44000" y2="98824"/>
                        <a14:foregroundMark x1="78667" y1="94118" x2="56000" y2="97647"/>
                        <a14:foregroundMark x1="8000" y1="24118" x2="0" y2="25294"/>
                        <a14:foregroundMark x1="4000" y1="33529" x2="0" y2="22353"/>
                        <a14:foregroundMark x1="5333" y1="74118" x2="4000" y2="48235"/>
                        <a14:foregroundMark x1="4000" y1="90000" x2="24000" y2="99412"/>
                        <a14:foregroundMark x1="70667" y1="98235" x2="22667" y2="99412"/>
                      </a14:backgroundRemoval>
                    </a14:imgEffect>
                  </a14:imgLayer>
                </a14:imgProps>
              </a:ext>
              <a:ext uri="{28A0092B-C50C-407E-A947-70E740481C1C}">
                <a14:useLocalDpi xmlns:a14="http://schemas.microsoft.com/office/drawing/2010/main" val="0"/>
              </a:ext>
            </a:extLst>
          </a:blip>
          <a:srcRect/>
          <a:stretch>
            <a:fillRect/>
          </a:stretch>
        </p:blipFill>
        <p:spPr bwMode="auto">
          <a:xfrm>
            <a:off x="7092280" y="4903387"/>
            <a:ext cx="842728" cy="1910185"/>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8219070" y="4704471"/>
            <a:ext cx="926404" cy="623394"/>
          </a:xfrm>
          <a:prstGeom prst="wedgeEllipseCallout">
            <a:avLst>
              <a:gd name="adj1" fmla="val -76419"/>
              <a:gd name="adj2" fmla="val 7009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Hi</a:t>
            </a:r>
            <a:r>
              <a:rPr lang="en-GB" dirty="0" smtClean="0"/>
              <a:t> </a:t>
            </a:r>
            <a:endParaRPr lang="en-GB" dirty="0"/>
          </a:p>
        </p:txBody>
      </p:sp>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419" y="1738551"/>
            <a:ext cx="6052061" cy="2062103"/>
          </a:xfrm>
          <a:prstGeom prst="rect">
            <a:avLst/>
          </a:prstGeom>
          <a:noFill/>
        </p:spPr>
        <p:txBody>
          <a:bodyPr wrap="square" rtlCol="0">
            <a:spAutoFit/>
          </a:bodyPr>
          <a:lstStyle/>
          <a:p>
            <a:r>
              <a:rPr lang="en-GB" sz="3200" dirty="0" smtClean="0">
                <a:solidFill>
                  <a:srgbClr val="00B050"/>
                </a:solidFill>
                <a:latin typeface="+mj-lt"/>
              </a:rPr>
              <a:t>If you have food scraps that have to be thrown away then check if they can be recycled in the compost or brown bin. </a:t>
            </a:r>
            <a:endParaRPr lang="en-GB" sz="3200" dirty="0">
              <a:solidFill>
                <a:srgbClr val="00B050"/>
              </a:solidFill>
              <a:latin typeface="+mj-lt"/>
            </a:endParaRPr>
          </a:p>
        </p:txBody>
      </p:sp>
      <p:pic>
        <p:nvPicPr>
          <p:cNvPr id="1028" name="Picture 4" descr="http://www.harrogate.gov.uk/PublishingImages/Recycle%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30688" y="836712"/>
            <a:ext cx="4170921" cy="3789232"/>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270358" y="4526472"/>
            <a:ext cx="2422983" cy="230406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6224" t="18900" r="18102" b="16002"/>
          <a:stretch/>
        </p:blipFill>
        <p:spPr>
          <a:xfrm>
            <a:off x="5940152" y="3645024"/>
            <a:ext cx="2808312" cy="3001989"/>
          </a:xfrm>
          <a:prstGeom prst="rect">
            <a:avLst/>
          </a:prstGeom>
        </p:spPr>
      </p:pic>
      <p:sp>
        <p:nvSpPr>
          <p:cNvPr id="10" name="TextBox 9"/>
          <p:cNvSpPr txBox="1"/>
          <p:nvPr/>
        </p:nvSpPr>
        <p:spPr>
          <a:xfrm>
            <a:off x="2840419" y="3915205"/>
            <a:ext cx="2903966" cy="2246769"/>
          </a:xfrm>
          <a:prstGeom prst="rect">
            <a:avLst/>
          </a:prstGeom>
          <a:noFill/>
        </p:spPr>
        <p:txBody>
          <a:bodyPr wrap="square" rtlCol="0">
            <a:spAutoFit/>
          </a:bodyPr>
          <a:lstStyle/>
          <a:p>
            <a:r>
              <a:rPr lang="en-GB" sz="2000" b="1" dirty="0" smtClean="0">
                <a:solidFill>
                  <a:srgbClr val="00B050"/>
                </a:solidFill>
              </a:rPr>
              <a:t>Belfast City Council’s Waste education team can visit your school to talk about composting contact </a:t>
            </a:r>
            <a:r>
              <a:rPr lang="en-US" altLang="en-US" sz="2000" b="1" u="sng" dirty="0" err="1">
                <a:hlinkClick r:id="rId9"/>
              </a:rPr>
              <a:t>wasteeducation</a:t>
            </a:r>
            <a:r>
              <a:rPr lang="en-GB" altLang="en-US" sz="2000" b="1" u="sng" dirty="0">
                <a:hlinkClick r:id="rId9"/>
              </a:rPr>
              <a:t>@belfastcity.gov.uk</a:t>
            </a:r>
            <a:r>
              <a:rPr lang="en-GB" altLang="en-US" sz="2000" b="1" u="sng" dirty="0"/>
              <a:t> </a:t>
            </a:r>
            <a:endParaRPr lang="en-GB" sz="2000" dirty="0"/>
          </a:p>
        </p:txBody>
      </p:sp>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B050"/>
                </a:solidFill>
              </a:rPr>
              <a:t>You could use a </a:t>
            </a:r>
            <a:r>
              <a:rPr lang="en-GB" dirty="0" err="1" smtClean="0">
                <a:solidFill>
                  <a:srgbClr val="00B050"/>
                </a:solidFill>
              </a:rPr>
              <a:t>wormery</a:t>
            </a:r>
            <a:r>
              <a:rPr lang="en-GB" dirty="0" smtClean="0">
                <a:solidFill>
                  <a:srgbClr val="00B050"/>
                </a:solidFill>
              </a:rPr>
              <a:t> to make compost.</a:t>
            </a:r>
            <a:endParaRPr lang="en-GB" dirty="0">
              <a:solidFill>
                <a:srgbClr val="00B050"/>
              </a:solidFill>
            </a:endParaRPr>
          </a:p>
        </p:txBody>
      </p:sp>
      <p:sp>
        <p:nvSpPr>
          <p:cNvPr id="3" name="Content Placeholder 2"/>
          <p:cNvSpPr>
            <a:spLocks noGrp="1"/>
          </p:cNvSpPr>
          <p:nvPr>
            <p:ph idx="1"/>
          </p:nvPr>
        </p:nvSpPr>
        <p:spPr>
          <a:xfrm>
            <a:off x="457200" y="1556792"/>
            <a:ext cx="4618856" cy="4525963"/>
          </a:xfrm>
        </p:spPr>
        <p:txBody>
          <a:bodyPr/>
          <a:lstStyle/>
          <a:p>
            <a:r>
              <a:rPr lang="en-GB" dirty="0" err="1" smtClean="0"/>
              <a:t>Wormeries</a:t>
            </a:r>
            <a:r>
              <a:rPr lang="en-GB" dirty="0" smtClean="0"/>
              <a:t> are great for composting small amounts of food waste</a:t>
            </a:r>
          </a:p>
          <a:p>
            <a:r>
              <a:rPr lang="en-GB" dirty="0" smtClean="0"/>
              <a:t>They make really good compost and plant food</a:t>
            </a:r>
          </a:p>
          <a:p>
            <a:r>
              <a:rPr lang="en-GB" dirty="0" smtClean="0"/>
              <a:t>You have to take care of your worms and look after them! </a:t>
            </a:r>
            <a:endParaRPr lang="en-GB" dirty="0"/>
          </a:p>
        </p:txBody>
      </p:sp>
      <p:pic>
        <p:nvPicPr>
          <p:cNvPr id="4098" name="Picture 2" descr="http://naturesfootprintinc.co.uk/wp-content/themes/twentyten/images/products/natures-wormery-uk.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24810"/>
          <a:stretch/>
        </p:blipFill>
        <p:spPr bwMode="auto">
          <a:xfrm>
            <a:off x="5220072" y="1700808"/>
            <a:ext cx="3743854" cy="43819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ormcity.co.uk/wp/wp-content/uploads/2014/11/wormlook-e142998627887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19798" y="5013176"/>
            <a:ext cx="1112515" cy="16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42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12968" cy="1143000"/>
          </a:xfrm>
        </p:spPr>
        <p:txBody>
          <a:bodyPr>
            <a:normAutofit fontScale="90000"/>
          </a:bodyPr>
          <a:lstStyle/>
          <a:p>
            <a:r>
              <a:rPr lang="en-GB" dirty="0" smtClean="0">
                <a:solidFill>
                  <a:srgbClr val="00B050"/>
                </a:solidFill>
              </a:rPr>
              <a:t>What happens to food waste after the Council collect it? </a:t>
            </a:r>
            <a:endParaRPr lang="en-GB" dirty="0">
              <a:solidFill>
                <a:srgbClr val="00B050"/>
              </a:solidFill>
            </a:endParaRPr>
          </a:p>
        </p:txBody>
      </p:sp>
      <p:sp>
        <p:nvSpPr>
          <p:cNvPr id="3" name="Content Placeholder 2"/>
          <p:cNvSpPr>
            <a:spLocks noGrp="1"/>
          </p:cNvSpPr>
          <p:nvPr>
            <p:ph idx="1"/>
          </p:nvPr>
        </p:nvSpPr>
        <p:spPr>
          <a:xfrm>
            <a:off x="3059832" y="1772816"/>
            <a:ext cx="5400600" cy="4824536"/>
          </a:xfrm>
        </p:spPr>
        <p:txBody>
          <a:bodyPr>
            <a:normAutofit fontScale="62500" lnSpcReduction="20000"/>
          </a:bodyPr>
          <a:lstStyle/>
          <a:p>
            <a:r>
              <a:rPr lang="en-GB" sz="3800" dirty="0" smtClean="0"/>
              <a:t>It is mixed with </a:t>
            </a:r>
            <a:r>
              <a:rPr lang="en-GB" sz="3800" dirty="0"/>
              <a:t>garden waste </a:t>
            </a:r>
            <a:r>
              <a:rPr lang="en-GB" sz="3800" dirty="0" smtClean="0"/>
              <a:t>–shredded and </a:t>
            </a:r>
            <a:r>
              <a:rPr lang="en-GB" sz="3800" dirty="0"/>
              <a:t>then </a:t>
            </a:r>
            <a:r>
              <a:rPr lang="en-GB" sz="3800" dirty="0" smtClean="0"/>
              <a:t>composted </a:t>
            </a:r>
            <a:r>
              <a:rPr lang="en-GB" sz="3800" dirty="0"/>
              <a:t>in an enclosed </a:t>
            </a:r>
            <a:r>
              <a:rPr lang="en-GB" sz="3800" dirty="0" smtClean="0"/>
              <a:t>system for </a:t>
            </a:r>
            <a:r>
              <a:rPr lang="en-GB" sz="3800" dirty="0"/>
              <a:t>around 2-4 weeks (temperatures of up to 70°C speed up the process and ensure any harmful  microbes are killed off). </a:t>
            </a:r>
            <a:endParaRPr lang="en-GB" sz="3800" dirty="0" smtClean="0"/>
          </a:p>
          <a:p>
            <a:r>
              <a:rPr lang="en-GB" sz="3800" dirty="0" smtClean="0"/>
              <a:t>The </a:t>
            </a:r>
            <a:r>
              <a:rPr lang="en-GB" sz="3800" dirty="0"/>
              <a:t>material is then left outside to mature for a further 1-3 months with regular turning and checks to ensure quality before going on to be used as soil conditioner</a:t>
            </a:r>
            <a:r>
              <a:rPr lang="en-GB" sz="3800" dirty="0" smtClean="0"/>
              <a:t>.</a:t>
            </a:r>
            <a:endParaRPr lang="en-GB" sz="3800" dirty="0"/>
          </a:p>
          <a:p>
            <a:r>
              <a:rPr lang="en-GB" sz="3800" dirty="0" smtClean="0"/>
              <a:t>Sometimes your council recycling amenity centre will offer free bags of this compost for you to use at home or school. </a:t>
            </a:r>
          </a:p>
          <a:p>
            <a:pPr marL="0" indent="0">
              <a:buNone/>
            </a:pPr>
            <a:endParaRPr lang="en-GB" dirty="0"/>
          </a:p>
          <a:p>
            <a:pPr marL="0" indent="0">
              <a:buNone/>
            </a:pPr>
            <a:endParaRPr lang="en-GB"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834286" y="2278952"/>
            <a:ext cx="4196274" cy="3812265"/>
          </a:xfrm>
          <a:prstGeom prst="rect">
            <a:avLst/>
          </a:prstGeom>
        </p:spPr>
      </p:pic>
    </p:spTree>
    <p:extLst>
      <p:ext uri="{BB962C8B-B14F-4D97-AF65-F5344CB8AC3E}">
        <p14:creationId xmlns:p14="http://schemas.microsoft.com/office/powerpoint/2010/main" val="355163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573" y="60738"/>
            <a:ext cx="4104456" cy="231217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1883" y1="84380" x2="22149" y2="66715"/>
                        <a14:foregroundMark x1="51326" y1="83066" x2="57958" y2="69343"/>
                      </a14:backgroundRemoval>
                    </a14:imgEffect>
                  </a14:imgLayer>
                </a14:imgProps>
              </a:ext>
              <a:ext uri="{28A0092B-C50C-407E-A947-70E740481C1C}">
                <a14:useLocalDpi xmlns:a14="http://schemas.microsoft.com/office/drawing/2010/main" val="0"/>
              </a:ext>
            </a:extLst>
          </a:blip>
          <a:stretch>
            <a:fillRect/>
          </a:stretch>
        </p:blipFill>
        <p:spPr>
          <a:xfrm>
            <a:off x="5580112" y="2004762"/>
            <a:ext cx="4170921" cy="3789232"/>
          </a:xfrm>
          <a:prstGeom prst="rect">
            <a:avLst/>
          </a:prstGeom>
        </p:spPr>
      </p:pic>
      <p:sp>
        <p:nvSpPr>
          <p:cNvPr id="9" name="Rectangle 8"/>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3698" y="188640"/>
            <a:ext cx="357898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724128" y="814046"/>
            <a:ext cx="30646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748" y1="53548" x2="6748" y2="53548"/>
                        <a14:foregroundMark x1="66871" y1="18387" x2="90184" y2="12903"/>
                        <a14:foregroundMark x1="82822" y1="7742" x2="82822" y2="7742"/>
                        <a14:foregroundMark x1="64417" y1="2903" x2="65951" y2="323"/>
                      </a14:backgroundRemoval>
                    </a14:imgEffect>
                  </a14:imgLayer>
                </a14:imgProps>
              </a:ext>
              <a:ext uri="{28A0092B-C50C-407E-A947-70E740481C1C}">
                <a14:useLocalDpi xmlns:a14="http://schemas.microsoft.com/office/drawing/2010/main" val="0"/>
              </a:ext>
            </a:extLst>
          </a:blip>
          <a:stretch>
            <a:fillRect/>
          </a:stretch>
        </p:blipFill>
        <p:spPr>
          <a:xfrm>
            <a:off x="6432210" y="4465204"/>
            <a:ext cx="2422983" cy="2304064"/>
          </a:xfrm>
          <a:prstGeom prst="rect">
            <a:avLst/>
          </a:prstGeom>
        </p:spPr>
      </p:pic>
      <p:pic>
        <p:nvPicPr>
          <p:cNvPr id="2" name="Picture 2" descr="http://www.straight.co.uk/wp-content/uploads/2014/11/140-litre-Wheeled-Bin-Brown.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6154" y1="87500" x2="83077" y2="77000"/>
                      </a14:backgroundRemoval>
                    </a14:imgEffect>
                  </a14:imgLayer>
                </a14:imgProps>
              </a:ext>
              <a:ext uri="{28A0092B-C50C-407E-A947-70E740481C1C}">
                <a14:useLocalDpi xmlns:a14="http://schemas.microsoft.com/office/drawing/2010/main" val="0"/>
              </a:ext>
            </a:extLst>
          </a:blip>
          <a:srcRect/>
          <a:stretch>
            <a:fillRect/>
          </a:stretch>
        </p:blipFill>
        <p:spPr bwMode="auto">
          <a:xfrm>
            <a:off x="-122624" y="3212976"/>
            <a:ext cx="2429695" cy="3737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gendani.com/wp-content/uploads/bryson-recycl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68" y="1388509"/>
            <a:ext cx="19050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10" cstate="print">
            <a:extLst>
              <a:ext uri="{28A0092B-C50C-407E-A947-70E740481C1C}">
                <a14:useLocalDpi xmlns:a14="http://schemas.microsoft.com/office/drawing/2010/main" val="0"/>
              </a:ext>
            </a:extLst>
          </a:blip>
          <a:stretch>
            <a:fillRect/>
          </a:stretch>
        </p:blipFill>
        <p:spPr>
          <a:xfrm>
            <a:off x="2418241" y="5373216"/>
            <a:ext cx="2809900" cy="994099"/>
          </a:xfrm>
          <a:prstGeom prst="rect">
            <a:avLst/>
          </a:prstGeom>
        </p:spPr>
      </p:pic>
    </p:spTree>
    <p:extLst>
      <p:ext uri="{BB962C8B-B14F-4D97-AF65-F5344CB8AC3E}">
        <p14:creationId xmlns:p14="http://schemas.microsoft.com/office/powerpoint/2010/main" val="3572854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548680"/>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twice as much </a:t>
            </a:r>
            <a:r>
              <a:rPr lang="en-GB" sz="3200" dirty="0" smtClean="0"/>
              <a:t>than recycling</a:t>
            </a:r>
            <a:r>
              <a:rPr lang="en-GB" sz="3200" dirty="0"/>
              <a:t> </a:t>
            </a:r>
            <a:r>
              <a:rPr lang="en-GB" sz="3200" dirty="0" smtClean="0"/>
              <a:t>food to compost </a:t>
            </a:r>
            <a:endParaRPr lang="en-GB" sz="32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1930400"/>
            <a:ext cx="7776864" cy="1066552"/>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8619" y="4221088"/>
            <a:ext cx="5264968" cy="1008112"/>
          </a:xfrm>
          <a:prstGeom prst="rect">
            <a:avLst/>
          </a:prstGeom>
        </p:spPr>
      </p:pic>
      <p:sp>
        <p:nvSpPr>
          <p:cNvPr id="8" name="TextBox 7"/>
          <p:cNvSpPr txBox="1"/>
          <p:nvPr/>
        </p:nvSpPr>
        <p:spPr>
          <a:xfrm>
            <a:off x="683568" y="3212976"/>
            <a:ext cx="7920880" cy="830997"/>
          </a:xfrm>
          <a:prstGeom prst="rect">
            <a:avLst/>
          </a:prstGeom>
          <a:noFill/>
        </p:spPr>
        <p:txBody>
          <a:bodyPr wrap="square" rtlCol="0">
            <a:spAutoFit/>
          </a:bodyPr>
          <a:lstStyle/>
          <a:p>
            <a:r>
              <a:rPr lang="en-GB" sz="2400" b="1" dirty="0" smtClean="0"/>
              <a:t>Black Bin Waste goes to Landfill </a:t>
            </a:r>
          </a:p>
          <a:p>
            <a:r>
              <a:rPr lang="en-GB" sz="2400" b="1" dirty="0" smtClean="0"/>
              <a:t>Each bin lorry costs £1000 pounds to dispose of. </a:t>
            </a:r>
            <a:endParaRPr lang="en-GB" sz="2400" b="1" dirty="0"/>
          </a:p>
        </p:txBody>
      </p:sp>
      <p:sp>
        <p:nvSpPr>
          <p:cNvPr id="11" name="TextBox 10"/>
          <p:cNvSpPr txBox="1"/>
          <p:nvPr/>
        </p:nvSpPr>
        <p:spPr>
          <a:xfrm>
            <a:off x="3131840" y="5373216"/>
            <a:ext cx="6012160" cy="830997"/>
          </a:xfrm>
          <a:prstGeom prst="rect">
            <a:avLst/>
          </a:prstGeom>
          <a:noFill/>
        </p:spPr>
        <p:txBody>
          <a:bodyPr wrap="square" rtlCol="0">
            <a:spAutoFit/>
          </a:bodyPr>
          <a:lstStyle/>
          <a:p>
            <a:r>
              <a:rPr lang="en-GB" sz="2400" b="1" dirty="0" smtClean="0">
                <a:solidFill>
                  <a:schemeClr val="accent3">
                    <a:lumMod val="50000"/>
                  </a:schemeClr>
                </a:solidFill>
              </a:rPr>
              <a:t>Food Bin Waste goes to compost </a:t>
            </a:r>
          </a:p>
          <a:p>
            <a:r>
              <a:rPr lang="en-GB" sz="2400" b="1" dirty="0" smtClean="0">
                <a:solidFill>
                  <a:schemeClr val="accent3">
                    <a:lumMod val="50000"/>
                  </a:schemeClr>
                </a:solidFill>
              </a:rPr>
              <a:t>Each bin lorry costs £520 pounds to compost.  </a:t>
            </a:r>
            <a:endParaRPr lang="en-GB" sz="2400" b="1" dirty="0">
              <a:solidFill>
                <a:schemeClr val="accent3">
                  <a:lumMod val="50000"/>
                </a:schemeClr>
              </a:solidFill>
            </a:endParaRPr>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352928" cy="4525963"/>
          </a:xfrm>
        </p:spPr>
        <p:txBody>
          <a:bodyPr>
            <a:normAutofit/>
          </a:bodyPr>
          <a:lstStyle/>
          <a:p>
            <a:pPr marL="0" indent="0" algn="ctr">
              <a:buNone/>
            </a:pPr>
            <a:r>
              <a:rPr lang="en-GB" sz="4000" dirty="0">
                <a:solidFill>
                  <a:srgbClr val="00B050"/>
                </a:solidFill>
                <a:latin typeface="+mj-lt"/>
                <a:ea typeface="+mj-ea"/>
                <a:cs typeface="+mj-cs"/>
              </a:rPr>
              <a:t>Convince your local </a:t>
            </a:r>
            <a:r>
              <a:rPr lang="en-GB" sz="4000" dirty="0" smtClean="0">
                <a:solidFill>
                  <a:srgbClr val="00B050"/>
                </a:solidFill>
                <a:latin typeface="+mj-lt"/>
                <a:ea typeface="+mj-ea"/>
                <a:cs typeface="+mj-cs"/>
              </a:rPr>
              <a:t>supermarket!</a:t>
            </a:r>
          </a:p>
          <a:p>
            <a:pPr marL="0" indent="0" algn="ctr">
              <a:spcBef>
                <a:spcPts val="0"/>
              </a:spcBef>
              <a:buNone/>
            </a:pPr>
            <a:endParaRPr lang="en-GB" sz="2800" dirty="0" smtClean="0"/>
          </a:p>
          <a:p>
            <a:pPr marL="0" indent="0" algn="ctr">
              <a:spcBef>
                <a:spcPts val="0"/>
              </a:spcBef>
              <a:buNone/>
            </a:pPr>
            <a:r>
              <a:rPr lang="en-GB" b="1" dirty="0" smtClean="0"/>
              <a:t>Write a letter or design a poster to persuade your local supermarket to throw away less food. </a:t>
            </a:r>
          </a:p>
          <a:p>
            <a:pPr marL="0" indent="0">
              <a:buNone/>
            </a:pPr>
            <a:endParaRPr lang="en-GB" sz="2700" dirty="0" smtClean="0"/>
          </a:p>
          <a:p>
            <a:pPr marL="0" indent="0">
              <a:buNone/>
            </a:pPr>
            <a:r>
              <a:rPr lang="en-GB" sz="2700" dirty="0" smtClean="0"/>
              <a:t>Use some of the facts and figures you’ve just learnt to and get your point across and convince them.</a:t>
            </a:r>
            <a:endParaRPr lang="en-GB" sz="2700" dirty="0"/>
          </a:p>
        </p:txBody>
      </p:sp>
      <p:sp>
        <p:nvSpPr>
          <p:cNvPr id="4" name="Rectangle 3"/>
          <p:cNvSpPr/>
          <p:nvPr/>
        </p:nvSpPr>
        <p:spPr>
          <a:xfrm>
            <a:off x="3624357" y="332656"/>
            <a:ext cx="1915974" cy="769441"/>
          </a:xfrm>
          <a:prstGeom prst="rect">
            <a:avLst/>
          </a:prstGeom>
        </p:spPr>
        <p:txBody>
          <a:bodyPr wrap="none">
            <a:spAutoFit/>
          </a:bodyPr>
          <a:lstStyle/>
          <a:p>
            <a:r>
              <a:rPr lang="en-GB" sz="4400"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Activity</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50256">
            <a:off x="7291306" y="4713975"/>
            <a:ext cx="1432813" cy="18448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865033"/>
            <a:ext cx="4204512" cy="1933826"/>
          </a:xfrm>
          <a:prstGeom prst="rect">
            <a:avLst/>
          </a:prstGeom>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62" y="1313210"/>
            <a:ext cx="7976629" cy="5356150"/>
          </a:xfrm>
        </p:spPr>
        <p:txBody>
          <a:bodyPr>
            <a:normAutofit/>
          </a:bodyPr>
          <a:lstStyle/>
          <a:p>
            <a:pPr marL="514350" lvl="0" indent="-514350">
              <a:buFont typeface="+mj-lt"/>
              <a:buAutoNum type="arabicPeriod"/>
            </a:pPr>
            <a:r>
              <a:rPr lang="en-IE" sz="2800" dirty="0"/>
              <a:t>At the end of the day, ask students to dump the remainder of their lunch into the appropriate </a:t>
            </a:r>
            <a:r>
              <a:rPr lang="en-IE" sz="2800" dirty="0" smtClean="0"/>
              <a:t>   bins </a:t>
            </a:r>
            <a:r>
              <a:rPr lang="en-IE" sz="2800" dirty="0"/>
              <a:t>(food and packaging). </a:t>
            </a:r>
            <a:endParaRPr lang="en-IE" sz="2800" dirty="0" smtClean="0"/>
          </a:p>
          <a:p>
            <a:pPr marL="514350" indent="-514350">
              <a:buFont typeface="+mj-lt"/>
              <a:buAutoNum type="arabicPeriod"/>
            </a:pPr>
            <a:r>
              <a:rPr lang="en-IE" sz="2800" dirty="0"/>
              <a:t>Fill out a chart of what was thrown away and why.</a:t>
            </a:r>
          </a:p>
          <a:p>
            <a:pPr marL="514350" indent="-514350">
              <a:buFont typeface="+mj-lt"/>
              <a:buAutoNum type="arabicPeriod"/>
            </a:pPr>
            <a:r>
              <a:rPr lang="en-IE" sz="2800" dirty="0"/>
              <a:t>Add waste to the bins for one week and weigh each bin at the end of the week. </a:t>
            </a:r>
            <a:endParaRPr lang="en-IE" sz="2800" dirty="0" smtClean="0"/>
          </a:p>
          <a:p>
            <a:pPr marL="0" indent="0">
              <a:buNone/>
            </a:pPr>
            <a:endParaRPr lang="en-IE" sz="2800" dirty="0" smtClean="0"/>
          </a:p>
          <a:p>
            <a:pPr marL="0" indent="0">
              <a:buNone/>
            </a:pPr>
            <a:endParaRPr lang="en-IE" sz="2800" dirty="0"/>
          </a:p>
          <a:p>
            <a:pPr marL="0" indent="0">
              <a:buNone/>
            </a:pPr>
            <a:endParaRPr lang="en-IE" sz="2800" dirty="0"/>
          </a:p>
          <a:p>
            <a:pPr marL="514350" indent="-514350">
              <a:buFont typeface="+mj-lt"/>
              <a:buAutoNum type="arabicPeriod" startAt="4"/>
            </a:pPr>
            <a:r>
              <a:rPr lang="en-GB" sz="2800" dirty="0" smtClean="0"/>
              <a:t>Repeat steps 1-3 for a second week and note     </a:t>
            </a:r>
            <a:r>
              <a:rPr lang="en-GB" sz="2800" dirty="0"/>
              <a:t>any difference in weight</a:t>
            </a:r>
            <a:r>
              <a:rPr lang="en-GB" sz="2800" dirty="0" smtClean="0"/>
              <a:t>.</a:t>
            </a:r>
            <a:endParaRPr lang="en-IE" sz="2800" dirty="0" smtClean="0"/>
          </a:p>
          <a:p>
            <a:pPr marL="514350" indent="-514350">
              <a:buFont typeface="+mj-lt"/>
              <a:buAutoNum type="arabicPeriod" startAt="4"/>
            </a:pPr>
            <a:endParaRPr lang="en-GB" sz="2800" dirty="0"/>
          </a:p>
        </p:txBody>
      </p:sp>
      <p:sp>
        <p:nvSpPr>
          <p:cNvPr id="7" name="Title 1"/>
          <p:cNvSpPr txBox="1">
            <a:spLocks/>
          </p:cNvSpPr>
          <p:nvPr/>
        </p:nvSpPr>
        <p:spPr>
          <a:xfrm>
            <a:off x="1787628" y="384423"/>
            <a:ext cx="5625548"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b="1" dirty="0">
                <a:ln w="22225" cmpd="sng">
                  <a:solidFill>
                    <a:srgbClr val="FFC000"/>
                  </a:solidFill>
                  <a:prstDash val="solid"/>
                </a:ln>
                <a:solidFill>
                  <a:srgbClr val="315683"/>
                </a:solidFill>
                <a:latin typeface="Impact" panose="020B0806030902050204" pitchFamily="34" charset="0"/>
                <a:cs typeface="Aharoni" panose="02010803020104030203" pitchFamily="2" charset="-79"/>
              </a:rPr>
              <a:t>Don’t Dump…Decrease!</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rcRect r="27666" b="11318"/>
          <a:stretch/>
        </p:blipFill>
        <p:spPr>
          <a:xfrm>
            <a:off x="7236296" y="4635416"/>
            <a:ext cx="1995464" cy="2222584"/>
          </a:xfrm>
          <a:prstGeom prst="rect">
            <a:avLst/>
          </a:prstGeom>
        </p:spPr>
      </p:pic>
      <p:pic>
        <p:nvPicPr>
          <p:cNvPr id="4" name="Picture 3"/>
          <p:cNvPicPr>
            <a:picLocks noChangeAspect="1"/>
          </p:cNvPicPr>
          <p:nvPr/>
        </p:nvPicPr>
        <p:blipFill>
          <a:blip r:embed="rId5"/>
          <a:stretch>
            <a:fillRect/>
          </a:stretch>
        </p:blipFill>
        <p:spPr>
          <a:xfrm>
            <a:off x="7529023" y="1780557"/>
            <a:ext cx="1410009" cy="1000371"/>
          </a:xfrm>
          <a:prstGeom prst="rect">
            <a:avLst/>
          </a:prstGeom>
        </p:spPr>
      </p:pic>
      <p:sp>
        <p:nvSpPr>
          <p:cNvPr id="11" name="Cloud Callout 10"/>
          <p:cNvSpPr/>
          <p:nvPr/>
        </p:nvSpPr>
        <p:spPr>
          <a:xfrm flipH="1">
            <a:off x="1691679" y="4149079"/>
            <a:ext cx="4955410" cy="1386629"/>
          </a:xfrm>
          <a:prstGeom prst="cloudCallout">
            <a:avLst>
              <a:gd name="adj1" fmla="val -59813"/>
              <a:gd name="adj2" fmla="val 4133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53239" y="4509120"/>
            <a:ext cx="3744416" cy="830997"/>
          </a:xfrm>
          <a:prstGeom prst="rect">
            <a:avLst/>
          </a:prstGeom>
        </p:spPr>
        <p:txBody>
          <a:bodyPr wrap="square">
            <a:spAutoFit/>
          </a:bodyPr>
          <a:lstStyle/>
          <a:p>
            <a:r>
              <a:rPr lang="en-IE" sz="2400" dirty="0" smtClean="0"/>
              <a:t>How can you reduce your food waste</a:t>
            </a:r>
            <a:r>
              <a:rPr lang="en-IE" sz="2400" dirty="0"/>
              <a:t>?</a:t>
            </a:r>
          </a:p>
        </p:txBody>
      </p:sp>
    </p:spTree>
    <p:extLst>
      <p:ext uri="{BB962C8B-B14F-4D97-AF65-F5344CB8AC3E}">
        <p14:creationId xmlns:p14="http://schemas.microsoft.com/office/powerpoint/2010/main" val="195721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food recycling bins does the school have?</a:t>
            </a:r>
          </a:p>
          <a:p>
            <a:r>
              <a:rPr lang="en-GB" dirty="0" smtClean="0"/>
              <a:t>Are they being used in the best way?</a:t>
            </a:r>
          </a:p>
          <a:p>
            <a:r>
              <a:rPr lang="en-GB" dirty="0" smtClean="0"/>
              <a:t>Are food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5" name="Picture 3" descr="H:\Eco-Schools\ES 2014-2015\Councils\BCC\Wheelie Big Challenge\Design work\wheelie big challenge text only.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511" l="398" r="97215">
                        <a14:foregroundMark x1="32228" y1="45255" x2="38462" y2="43650"/>
                        <a14:foregroundMark x1="29576" y1="36642" x2="29708" y2="25693"/>
                        <a14:foregroundMark x1="40053" y1="34891" x2="38992" y2="21752"/>
                        <a14:foregroundMark x1="56233" y1="3796" x2="64456" y2="6277"/>
                        <a14:foregroundMark x1="13263" y1="57372" x2="16180" y2="52701"/>
                        <a14:foregroundMark x1="97215" y1="40146" x2="97215" y2="40146"/>
                        <a14:foregroundMark x1="23210" y1="82774" x2="24138" y2="65839"/>
                        <a14:foregroundMark x1="20424" y1="83358" x2="20690" y2="65401"/>
                        <a14:foregroundMark x1="50928" y1="81460" x2="57692" y2="69051"/>
                      </a14:backgroundRemoval>
                    </a14:imgEffect>
                  </a14:imgLayer>
                </a14:imgProps>
              </a:ext>
              <a:ext uri="{28A0092B-C50C-407E-A947-70E740481C1C}">
                <a14:useLocalDpi xmlns:a14="http://schemas.microsoft.com/office/drawing/2010/main" val="0"/>
              </a:ext>
            </a:extLst>
          </a:blip>
          <a:stretch>
            <a:fillRect/>
          </a:stretch>
        </p:blipFill>
        <p:spPr>
          <a:xfrm>
            <a:off x="6012160" y="1916832"/>
            <a:ext cx="4170921" cy="3789232"/>
          </a:xfrm>
          <a:prstGeom prst="rect">
            <a:avLst/>
          </a:prstGeom>
        </p:spPr>
      </p:pic>
    </p:spTree>
    <p:extLst>
      <p:ext uri="{BB962C8B-B14F-4D97-AF65-F5344CB8AC3E}">
        <p14:creationId xmlns:p14="http://schemas.microsoft.com/office/powerpoint/2010/main" val="110449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by </a:t>
            </a:r>
            <a:r>
              <a:rPr lang="en-GB" sz="2800" b="1" dirty="0" smtClean="0"/>
              <a:t>25</a:t>
            </a:r>
            <a:r>
              <a:rPr lang="en-GB" sz="2800" b="1" baseline="30000" dirty="0" smtClean="0"/>
              <a:t>th</a:t>
            </a:r>
            <a:r>
              <a:rPr lang="en-GB" sz="2800" b="1" dirty="0" smtClean="0"/>
              <a:t> April </a:t>
            </a:r>
            <a:r>
              <a:rPr lang="en-GB" sz="2800" dirty="0" smtClean="0"/>
              <a:t>to be entered into the Wheelie Big Competition. </a:t>
            </a:r>
          </a:p>
          <a:p>
            <a:r>
              <a:rPr lang="en-GB" sz="2800" dirty="0" smtClean="0"/>
              <a:t>Shortlisted schools will be invited to present their waste projects in an interesting display at Belfast City Hall on </a:t>
            </a:r>
            <a:r>
              <a:rPr lang="en-GB" sz="2800" b="1" dirty="0" smtClean="0"/>
              <a:t>17</a:t>
            </a:r>
            <a:r>
              <a:rPr lang="en-GB" sz="2800" b="1" baseline="30000" dirty="0" smtClean="0"/>
              <a:t>th</a:t>
            </a:r>
            <a:r>
              <a:rPr lang="en-GB" sz="2800" b="1" dirty="0" smtClean="0"/>
              <a:t> May </a:t>
            </a:r>
            <a:r>
              <a:rPr lang="en-GB" sz="2800" dirty="0" smtClean="0"/>
              <a:t>for final judging. </a:t>
            </a:r>
          </a:p>
          <a:p>
            <a:r>
              <a:rPr lang="en-GB" sz="2800" dirty="0" smtClean="0"/>
              <a:t>Win your school a great prize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5182" l="0" r="100000">
                        <a14:foregroundMark x1="20955" y1="24526" x2="20955" y2="32117"/>
                        <a14:foregroundMark x1="33422" y1="24526" x2="40981" y2="23066"/>
                        <a14:foregroundMark x1="57294" y1="45985" x2="52387" y2="48175"/>
                        <a14:foregroundMark x1="5570" y1="49781" x2="7560" y2="54307"/>
                        <a14:foregroundMark x1="54642" y1="58978" x2="55968" y2="55182"/>
                      </a14:backgroundRemoval>
                    </a14:imgEffect>
                  </a14:imgLayer>
                </a14:imgProps>
              </a:ext>
              <a:ext uri="{28A0092B-C50C-407E-A947-70E740481C1C}">
                <a14:useLocalDpi xmlns:a14="http://schemas.microsoft.com/office/drawing/2010/main" val="0"/>
              </a:ext>
            </a:extLst>
          </a:blip>
          <a:srcRect r="31955" b="11379"/>
          <a:stretch/>
        </p:blipFill>
        <p:spPr>
          <a:xfrm>
            <a:off x="6300192" y="188640"/>
            <a:ext cx="1901063" cy="2249367"/>
          </a:xfrm>
          <a:prstGeom prst="rect">
            <a:avLst/>
          </a:prstGeom>
        </p:spPr>
      </p:pic>
    </p:spTree>
    <p:extLst>
      <p:ext uri="{BB962C8B-B14F-4D97-AF65-F5344CB8AC3E}">
        <p14:creationId xmlns:p14="http://schemas.microsoft.com/office/powerpoint/2010/main" val="208887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251520" y="116632"/>
            <a:ext cx="8208912"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2800" b="1" dirty="0"/>
              <a:t>Useful Contact Information:</a:t>
            </a:r>
            <a:br>
              <a:rPr lang="en-US" altLang="en-US" sz="2800" b="1" dirty="0"/>
            </a:br>
            <a:r>
              <a:rPr lang="en-US" altLang="en-US" sz="2800" b="1" dirty="0"/>
              <a:t/>
            </a:r>
            <a:br>
              <a:rPr lang="en-US" altLang="en-US" sz="2800" b="1" dirty="0"/>
            </a:br>
            <a:r>
              <a:rPr lang="en-US" altLang="en-US" sz="2800" b="1" dirty="0"/>
              <a:t>Belfast City Council: </a:t>
            </a:r>
            <a:r>
              <a:rPr lang="en-US" altLang="en-US" sz="2800" dirty="0"/>
              <a:t>For educational visits</a:t>
            </a:r>
            <a:r>
              <a:rPr lang="en-US" altLang="en-US" sz="2800" b="1" dirty="0"/>
              <a:t/>
            </a:r>
            <a:br>
              <a:rPr lang="en-US" altLang="en-US" sz="2800" b="1" dirty="0"/>
            </a:br>
            <a:r>
              <a:rPr lang="en-US" altLang="en-US" sz="2800" b="1" u="sng" dirty="0" err="1">
                <a:hlinkClick r:id="rId4"/>
              </a:rPr>
              <a:t>wasteeducation</a:t>
            </a:r>
            <a:r>
              <a:rPr lang="en-GB" altLang="en-US" sz="2800" b="1" u="sng" dirty="0">
                <a:hlinkClick r:id="rId4"/>
              </a:rPr>
              <a:t>@belfastcity.gov.uk</a:t>
            </a:r>
            <a:r>
              <a:rPr lang="en-GB" altLang="en-US" sz="2800" b="1" u="sng" dirty="0"/>
              <a:t> </a:t>
            </a:r>
            <a:br>
              <a:rPr lang="en-GB" altLang="en-US" sz="2800" b="1" u="sng" dirty="0"/>
            </a:br>
            <a:r>
              <a:rPr lang="en-GB" altLang="en-US" sz="2800" dirty="0"/>
              <a:t/>
            </a:r>
            <a:br>
              <a:rPr lang="en-GB" altLang="en-US" sz="2800" dirty="0"/>
            </a:br>
            <a:r>
              <a:rPr lang="en-GB" altLang="en-US" sz="2800" dirty="0"/>
              <a:t>BCC Cleansing for </a:t>
            </a:r>
            <a:r>
              <a:rPr lang="en-GB" altLang="en-US" sz="2800" b="1" dirty="0"/>
              <a:t>brown food bins </a:t>
            </a:r>
            <a:r>
              <a:rPr lang="en-GB" altLang="en-US" sz="2800" u="sng" dirty="0">
                <a:hlinkClick r:id="rId5"/>
              </a:rPr>
              <a:t>gibsonmichael@belfastcity.gov.uk</a:t>
            </a:r>
            <a:r>
              <a:rPr lang="en-GB" altLang="en-US" sz="2800" u="sng" dirty="0"/>
              <a:t> </a:t>
            </a:r>
            <a:r>
              <a:rPr lang="en-GB" altLang="en-US" sz="2800" dirty="0"/>
              <a:t> 07802322892</a:t>
            </a:r>
            <a:r>
              <a:rPr lang="en-GB" altLang="en-US" sz="2800" b="1" dirty="0"/>
              <a:t/>
            </a:r>
            <a:br>
              <a:rPr lang="en-GB" altLang="en-US" sz="2800" b="1" dirty="0"/>
            </a:br>
            <a:r>
              <a:rPr lang="en-GB" altLang="en-US" sz="2800" dirty="0">
                <a:latin typeface="Arial" charset="0"/>
                <a:cs typeface="Arial" charset="0"/>
              </a:rPr>
              <a:t/>
            </a:r>
            <a:br>
              <a:rPr lang="en-GB" altLang="en-US" sz="2800" dirty="0">
                <a:latin typeface="Arial" charset="0"/>
                <a:cs typeface="Arial" charset="0"/>
              </a:rPr>
            </a:br>
            <a:r>
              <a:rPr lang="en-GB" sz="2800" b="1" dirty="0"/>
              <a:t>BELB Waste Contact: </a:t>
            </a:r>
            <a:r>
              <a:rPr lang="en-GB" sz="2800" dirty="0"/>
              <a:t/>
            </a:r>
            <a:br>
              <a:rPr lang="en-GB" sz="2800" dirty="0"/>
            </a:br>
            <a:r>
              <a:rPr lang="en-GB" sz="2800" dirty="0"/>
              <a:t>Geoff Alcorn 028 9056 4178 </a:t>
            </a:r>
            <a:br>
              <a:rPr lang="en-GB" sz="2800" dirty="0"/>
            </a:br>
            <a:r>
              <a:rPr lang="en-GB" sz="2800" dirty="0"/>
              <a:t>Email: </a:t>
            </a:r>
            <a:r>
              <a:rPr lang="en-GB" sz="2800" b="1" u="sng" dirty="0">
                <a:hlinkClick r:id="rId6"/>
              </a:rPr>
              <a:t>GEOFF.ALCORN@BELB.CO.UK</a:t>
            </a:r>
            <a:r>
              <a:rPr lang="en-GB" sz="2800" b="1" u="sng" dirty="0"/>
              <a:t/>
            </a:r>
            <a:br>
              <a:rPr lang="en-GB" sz="2800" b="1" u="sng" dirty="0"/>
            </a:br>
            <a:r>
              <a:rPr lang="en-GB" sz="2800" b="1" u="sng" dirty="0"/>
              <a:t/>
            </a:r>
            <a:br>
              <a:rPr lang="en-GB" sz="2800" b="1" u="sng" dirty="0"/>
            </a:br>
            <a:r>
              <a:rPr lang="en-GB" sz="2800" b="1" dirty="0"/>
              <a:t>Eco-Schools :</a:t>
            </a:r>
            <a:r>
              <a:rPr lang="en-GB" sz="2800" dirty="0"/>
              <a:t>028 9073 6920 </a:t>
            </a:r>
            <a:br>
              <a:rPr lang="en-GB" sz="2800" dirty="0"/>
            </a:br>
            <a:r>
              <a:rPr lang="en-GB" sz="2800" b="1" dirty="0">
                <a:hlinkClick r:id="rId7"/>
              </a:rPr>
              <a:t>eco-schools@keepnorthernirelandbeautiful.org</a:t>
            </a:r>
            <a:r>
              <a:rPr lang="en-GB" altLang="en-US" sz="2800" dirty="0" smtClean="0">
                <a:latin typeface="Arial" charset="0"/>
                <a:cs typeface="Arial" charset="0"/>
              </a:rPr>
              <a:t> </a:t>
            </a:r>
            <a:endParaRPr lang="en-US" altLang="en-US" sz="2800" dirty="0" smtClean="0">
              <a:latin typeface="Arial" charset="0"/>
              <a:cs typeface="Arial" charset="0"/>
            </a:endParaRPr>
          </a:p>
        </p:txBody>
      </p:sp>
      <p:pic>
        <p:nvPicPr>
          <p:cNvPr id="4" name="Picture 3" descr="H:\Eco-Schools\ES 2014-2015\Councils\BCC\Wheelie Big Challenge\Design work\wheelie big challenge text only.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44208" y="127448"/>
            <a:ext cx="2536768" cy="1429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cstate="print">
            <a:extLst>
              <a:ext uri="{BEBA8EAE-BF5A-486C-A8C5-ECC9F3942E4B}">
                <a14:imgProps xmlns:a14="http://schemas.microsoft.com/office/drawing/2010/main">
                  <a14:imgLayer r:embed="rId10">
                    <a14:imgEffect>
                      <a14:backgroundRemoval t="0" b="98978" l="0" r="97215">
                        <a14:foregroundMark x1="10345" y1="23212" x2="8090" y2="12117"/>
                        <a14:foregroundMark x1="5703" y1="16350" x2="6499" y2="12409"/>
                        <a14:foregroundMark x1="31300" y1="31533" x2="33687" y2="17372"/>
                        <a14:foregroundMark x1="41512" y1="36934" x2="49337" y2="22482"/>
                        <a14:foregroundMark x1="32361" y1="43066" x2="38859" y2="46715"/>
                        <a14:foregroundMark x1="62865" y1="58686" x2="67241" y2="50073"/>
                      </a14:backgroundRemoval>
                    </a14:imgEffect>
                  </a14:imgLayer>
                </a14:imgProps>
              </a:ext>
              <a:ext uri="{28A0092B-C50C-407E-A947-70E740481C1C}">
                <a14:useLocalDpi xmlns:a14="http://schemas.microsoft.com/office/drawing/2010/main" val="0"/>
              </a:ext>
            </a:extLst>
          </a:blip>
          <a:stretch>
            <a:fillRect/>
          </a:stretch>
        </p:blipFill>
        <p:spPr>
          <a:xfrm rot="21339404" flipH="1">
            <a:off x="6083434" y="3105280"/>
            <a:ext cx="2962896" cy="2691756"/>
          </a:xfrm>
          <a:prstGeom prst="rect">
            <a:avLst/>
          </a:prstGeom>
        </p:spPr>
      </p:pic>
    </p:spTree>
    <p:custDataLst>
      <p:tags r:id="rId1"/>
    </p:custDataLst>
    <p:extLst>
      <p:ext uri="{BB962C8B-B14F-4D97-AF65-F5344CB8AC3E}">
        <p14:creationId xmlns:p14="http://schemas.microsoft.com/office/powerpoint/2010/main" val="317435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food do we waste?</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432346"/>
            <a:ext cx="6790642" cy="4525963"/>
          </a:xfrm>
        </p:spPr>
      </p:pic>
      <p:sp>
        <p:nvSpPr>
          <p:cNvPr id="8" name="12-Point Star 7"/>
          <p:cNvSpPr/>
          <p:nvPr/>
        </p:nvSpPr>
        <p:spPr>
          <a:xfrm>
            <a:off x="28709" y="405285"/>
            <a:ext cx="3913522" cy="3672408"/>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In UK households we waste around </a:t>
            </a:r>
          </a:p>
          <a:p>
            <a:pPr algn="ctr"/>
            <a:r>
              <a:rPr lang="en-GB" sz="2400" b="1" dirty="0" smtClean="0"/>
              <a:t>7 million </a:t>
            </a:r>
            <a:r>
              <a:rPr lang="en-GB" sz="2400" dirty="0" smtClean="0"/>
              <a:t>tonnes of food a year</a:t>
            </a:r>
            <a:endParaRPr lang="en-GB" sz="2400" dirty="0"/>
          </a:p>
        </p:txBody>
      </p:sp>
      <p:sp>
        <p:nvSpPr>
          <p:cNvPr id="9" name="12-Point Star 8"/>
          <p:cNvSpPr/>
          <p:nvPr/>
        </p:nvSpPr>
        <p:spPr>
          <a:xfrm>
            <a:off x="5101146" y="2874202"/>
            <a:ext cx="3810566" cy="3826294"/>
          </a:xfrm>
          <a:prstGeom prst="star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Which costs us </a:t>
            </a:r>
            <a:r>
              <a:rPr lang="en-GB" sz="2800" b="1" dirty="0" smtClean="0">
                <a:solidFill>
                  <a:schemeClr val="tx1"/>
                </a:solidFill>
              </a:rPr>
              <a:t>£17 billion </a:t>
            </a:r>
            <a:r>
              <a:rPr lang="en-GB" sz="2800" dirty="0" smtClean="0">
                <a:solidFill>
                  <a:schemeClr val="tx1"/>
                </a:solidFill>
              </a:rPr>
              <a:t>a year</a:t>
            </a:r>
            <a:endParaRPr lang="en-GB" sz="2800" dirty="0">
              <a:solidFill>
                <a:schemeClr val="tx1"/>
              </a:solidFill>
            </a:endParaRPr>
          </a:p>
        </p:txBody>
      </p:sp>
      <p:sp>
        <p:nvSpPr>
          <p:cNvPr id="10" name="12-Point Star 9"/>
          <p:cNvSpPr/>
          <p:nvPr/>
        </p:nvSpPr>
        <p:spPr>
          <a:xfrm>
            <a:off x="3896313" y="214400"/>
            <a:ext cx="5122174" cy="4725143"/>
          </a:xfrm>
          <a:prstGeom prst="star1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Worldwide we throw away  </a:t>
            </a:r>
            <a:r>
              <a:rPr lang="en-GB" sz="3200" b="1" dirty="0" smtClean="0">
                <a:solidFill>
                  <a:schemeClr val="tx1"/>
                </a:solidFill>
              </a:rPr>
              <a:t>2 billion tonnes </a:t>
            </a:r>
            <a:r>
              <a:rPr lang="en-GB" sz="3200" dirty="0" smtClean="0">
                <a:solidFill>
                  <a:schemeClr val="tx1"/>
                </a:solidFill>
              </a:rPr>
              <a:t>of food a year.</a:t>
            </a:r>
            <a:endParaRPr lang="en-GB" sz="3200" dirty="0">
              <a:solidFill>
                <a:schemeClr val="tx1"/>
              </a:solidFill>
            </a:endParaRPr>
          </a:p>
        </p:txBody>
      </p:sp>
      <p:sp>
        <p:nvSpPr>
          <p:cNvPr id="11" name="10-Point Star 10"/>
          <p:cNvSpPr/>
          <p:nvPr/>
        </p:nvSpPr>
        <p:spPr>
          <a:xfrm>
            <a:off x="757546" y="2713837"/>
            <a:ext cx="3741184" cy="3986659"/>
          </a:xfrm>
          <a:prstGeom prst="star10">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Over </a:t>
            </a:r>
            <a:r>
              <a:rPr lang="en-GB" sz="2800" dirty="0" smtClean="0"/>
              <a:t>1/3 of the world’s food production never reaches a plate</a:t>
            </a:r>
            <a:endParaRPr lang="en-GB" sz="2800" dirty="0"/>
          </a:p>
        </p:txBody>
      </p:sp>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Point Star 3"/>
          <p:cNvSpPr/>
          <p:nvPr/>
        </p:nvSpPr>
        <p:spPr>
          <a:xfrm>
            <a:off x="457200" y="1237254"/>
            <a:ext cx="3250704" cy="3235498"/>
          </a:xfrm>
          <a:prstGeom prst="star1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doesn’t appear by magic</a:t>
            </a:r>
            <a:endParaRPr lang="en-GB" sz="2000" dirty="0"/>
          </a:p>
        </p:txBody>
      </p:sp>
      <p:pic>
        <p:nvPicPr>
          <p:cNvPr id="2050" name="Picture 2" descr="http://www.onelittlevoice.co.uk/wp-content/uploads/2012/06/Dobby-the-House-E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096" y="1739243"/>
            <a:ext cx="3588018" cy="2497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Where does your food come from? </a:t>
            </a:r>
            <a:endParaRPr lang="en-GB" dirty="0"/>
          </a:p>
        </p:txBody>
      </p:sp>
      <p:sp>
        <p:nvSpPr>
          <p:cNvPr id="5" name="12-Point Star 4"/>
          <p:cNvSpPr/>
          <p:nvPr/>
        </p:nvSpPr>
        <p:spPr>
          <a:xfrm>
            <a:off x="5580113" y="1340768"/>
            <a:ext cx="3470696" cy="338437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It takes a lot of energy to make it – and not just from your Mum! </a:t>
            </a:r>
            <a:endParaRPr lang="en-GB" sz="2000" dirty="0"/>
          </a:p>
        </p:txBody>
      </p:sp>
      <p:pic>
        <p:nvPicPr>
          <p:cNvPr id="1026" name="Picture 2" descr="http://tutorhub.wpengine.com/wp-content/uploads/2013/05/shutterstock_136069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731" y="2281851"/>
            <a:ext cx="4172471" cy="29624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12-Point Star 2"/>
          <p:cNvSpPr/>
          <p:nvPr/>
        </p:nvSpPr>
        <p:spPr>
          <a:xfrm>
            <a:off x="1187624" y="3645024"/>
            <a:ext cx="3106688" cy="3160154"/>
          </a:xfrm>
          <a:prstGeom prst="star1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If you said ‘supermarket’ that’s only part of the story. </a:t>
            </a:r>
            <a:endParaRPr lang="en-GB" sz="2000" dirty="0"/>
          </a:p>
        </p:txBody>
      </p:sp>
      <p:pic>
        <p:nvPicPr>
          <p:cNvPr id="1028" name="Picture 4" descr="http://ronepraiseindy.files.wordpress.com/2012/06/dad-sh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540" y="3732318"/>
            <a:ext cx="3086100"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 lot of your food will probably have travelled a long way before it arrives on your plate</a:t>
            </a:r>
            <a:endParaRPr lang="en-GB" sz="3200" dirty="0"/>
          </a:p>
        </p:txBody>
      </p:sp>
      <p:pic>
        <p:nvPicPr>
          <p:cNvPr id="3" name="Picture 2" descr="https://goodnessgreenessblog.files.wordpress.com/2015/05/consumer.gif"/>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772816"/>
            <a:ext cx="6496050" cy="4556720"/>
          </a:xfrm>
          <a:prstGeom prst="rect">
            <a:avLst/>
          </a:prstGeom>
          <a:noFill/>
          <a:ln>
            <a:noFill/>
          </a:ln>
        </p:spPr>
      </p:pic>
      <p:sp>
        <p:nvSpPr>
          <p:cNvPr id="4" name="TextBox 3"/>
          <p:cNvSpPr txBox="1"/>
          <p:nvPr/>
        </p:nvSpPr>
        <p:spPr>
          <a:xfrm>
            <a:off x="329835" y="5033610"/>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5" name="TextBox 4"/>
          <p:cNvSpPr txBox="1"/>
          <p:nvPr/>
        </p:nvSpPr>
        <p:spPr>
          <a:xfrm>
            <a:off x="1203327" y="6113298"/>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
        <p:nvSpPr>
          <p:cNvPr id="6" name="TextBox 5"/>
          <p:cNvSpPr txBox="1"/>
          <p:nvPr/>
        </p:nvSpPr>
        <p:spPr>
          <a:xfrm>
            <a:off x="693188" y="5573454"/>
            <a:ext cx="813236" cy="369332"/>
          </a:xfrm>
          <a:prstGeom prst="rect">
            <a:avLst/>
          </a:prstGeom>
          <a:solidFill>
            <a:schemeClr val="tx2">
              <a:lumMod val="60000"/>
              <a:lumOff val="40000"/>
            </a:schemeClr>
          </a:solidFill>
        </p:spPr>
        <p:txBody>
          <a:bodyPr wrap="none" rtlCol="0">
            <a:spAutoFit/>
          </a:bodyPr>
          <a:lstStyle/>
          <a:p>
            <a:r>
              <a:rPr lang="en-GB" dirty="0" smtClean="0"/>
              <a:t>Water </a:t>
            </a:r>
            <a:endParaRPr lang="en-GB" dirty="0"/>
          </a:p>
        </p:txBody>
      </p:sp>
      <p:sp>
        <p:nvSpPr>
          <p:cNvPr id="7" name="TextBox 6"/>
          <p:cNvSpPr txBox="1"/>
          <p:nvPr/>
        </p:nvSpPr>
        <p:spPr>
          <a:xfrm>
            <a:off x="3015356" y="4664278"/>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8" name="TextBox 7"/>
          <p:cNvSpPr txBox="1"/>
          <p:nvPr/>
        </p:nvSpPr>
        <p:spPr>
          <a:xfrm>
            <a:off x="3059832" y="5573454"/>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9" name="TextBox 8"/>
          <p:cNvSpPr txBox="1"/>
          <p:nvPr/>
        </p:nvSpPr>
        <p:spPr>
          <a:xfrm>
            <a:off x="2693841" y="3118256"/>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0" name="TextBox 9"/>
          <p:cNvSpPr txBox="1"/>
          <p:nvPr/>
        </p:nvSpPr>
        <p:spPr>
          <a:xfrm>
            <a:off x="7176783" y="3565564"/>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1" name="TextBox 10"/>
          <p:cNvSpPr txBox="1"/>
          <p:nvPr/>
        </p:nvSpPr>
        <p:spPr>
          <a:xfrm>
            <a:off x="4139952" y="3858663"/>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2" name="TextBox 11"/>
          <p:cNvSpPr txBox="1"/>
          <p:nvPr/>
        </p:nvSpPr>
        <p:spPr>
          <a:xfrm>
            <a:off x="5819349" y="3573016"/>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3" name="TextBox 12"/>
          <p:cNvSpPr txBox="1"/>
          <p:nvPr/>
        </p:nvSpPr>
        <p:spPr>
          <a:xfrm>
            <a:off x="5819348" y="2564904"/>
            <a:ext cx="1080937" cy="369332"/>
          </a:xfrm>
          <a:prstGeom prst="rect">
            <a:avLst/>
          </a:prstGeom>
          <a:solidFill>
            <a:srgbClr val="FFFF00"/>
          </a:solidFill>
        </p:spPr>
        <p:txBody>
          <a:bodyPr wrap="none" rtlCol="0">
            <a:spAutoFit/>
          </a:bodyPr>
          <a:lstStyle/>
          <a:p>
            <a:r>
              <a:rPr lang="en-GB" dirty="0" smtClean="0"/>
              <a:t>Transport</a:t>
            </a:r>
            <a:endParaRPr lang="en-GB" dirty="0"/>
          </a:p>
        </p:txBody>
      </p:sp>
      <p:sp>
        <p:nvSpPr>
          <p:cNvPr id="15" name="TextBox 14"/>
          <p:cNvSpPr txBox="1"/>
          <p:nvPr/>
        </p:nvSpPr>
        <p:spPr>
          <a:xfrm>
            <a:off x="6883059" y="1919512"/>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16" name="TextBox 15"/>
          <p:cNvSpPr txBox="1"/>
          <p:nvPr/>
        </p:nvSpPr>
        <p:spPr>
          <a:xfrm>
            <a:off x="5464314" y="3026095"/>
            <a:ext cx="895502" cy="369332"/>
          </a:xfrm>
          <a:prstGeom prst="rect">
            <a:avLst/>
          </a:prstGeom>
          <a:solidFill>
            <a:schemeClr val="accent5">
              <a:lumMod val="60000"/>
              <a:lumOff val="40000"/>
            </a:schemeClr>
          </a:solidFill>
        </p:spPr>
        <p:txBody>
          <a:bodyPr wrap="none" rtlCol="0">
            <a:spAutoFit/>
          </a:bodyPr>
          <a:lstStyle/>
          <a:p>
            <a:r>
              <a:rPr lang="en-GB" dirty="0" smtClean="0"/>
              <a:t>Storage</a:t>
            </a:r>
            <a:endParaRPr lang="en-GB" dirty="0"/>
          </a:p>
        </p:txBody>
      </p:sp>
      <p:sp>
        <p:nvSpPr>
          <p:cNvPr id="17" name="TextBox 16"/>
          <p:cNvSpPr txBox="1"/>
          <p:nvPr/>
        </p:nvSpPr>
        <p:spPr>
          <a:xfrm>
            <a:off x="7615397" y="2288844"/>
            <a:ext cx="877228" cy="369332"/>
          </a:xfrm>
          <a:prstGeom prst="rect">
            <a:avLst/>
          </a:prstGeom>
          <a:solidFill>
            <a:schemeClr val="accent6">
              <a:lumMod val="75000"/>
            </a:schemeClr>
          </a:solidFill>
        </p:spPr>
        <p:txBody>
          <a:bodyPr wrap="none" rtlCol="0">
            <a:spAutoFit/>
          </a:bodyPr>
          <a:lstStyle/>
          <a:p>
            <a:r>
              <a:rPr lang="en-GB" dirty="0" smtClean="0"/>
              <a:t>Energy </a:t>
            </a:r>
            <a:endParaRPr lang="en-GB" dirty="0"/>
          </a:p>
        </p:txBody>
      </p:sp>
      <p:sp>
        <p:nvSpPr>
          <p:cNvPr id="18" name="TextBox 17"/>
          <p:cNvSpPr txBox="1"/>
          <p:nvPr/>
        </p:nvSpPr>
        <p:spPr>
          <a:xfrm>
            <a:off x="8006386" y="1734846"/>
            <a:ext cx="813236" cy="369332"/>
          </a:xfrm>
          <a:prstGeom prst="rect">
            <a:avLst/>
          </a:prstGeom>
          <a:solidFill>
            <a:schemeClr val="tx2">
              <a:lumMod val="60000"/>
              <a:lumOff val="40000"/>
            </a:schemeClr>
          </a:solidFill>
        </p:spPr>
        <p:txBody>
          <a:bodyPr wrap="none" rtlCol="0">
            <a:spAutoFit/>
          </a:bodyPr>
          <a:lstStyle/>
          <a:p>
            <a:r>
              <a:rPr lang="en-GB" dirty="0" smtClean="0"/>
              <a:t>Water </a:t>
            </a:r>
            <a:endParaRPr lang="en-GB" dirty="0"/>
          </a:p>
        </p:txBody>
      </p:sp>
      <p:sp>
        <p:nvSpPr>
          <p:cNvPr id="19" name="TextBox 18"/>
          <p:cNvSpPr txBox="1"/>
          <p:nvPr/>
        </p:nvSpPr>
        <p:spPr>
          <a:xfrm>
            <a:off x="7575717" y="2894002"/>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
        <p:nvSpPr>
          <p:cNvPr id="20" name="TextBox 19"/>
          <p:cNvSpPr txBox="1"/>
          <p:nvPr/>
        </p:nvSpPr>
        <p:spPr>
          <a:xfrm>
            <a:off x="2639605" y="3840358"/>
            <a:ext cx="580608" cy="369332"/>
          </a:xfrm>
          <a:prstGeom prst="rect">
            <a:avLst/>
          </a:prstGeom>
          <a:solidFill>
            <a:schemeClr val="bg1">
              <a:lumMod val="65000"/>
            </a:schemeClr>
          </a:solidFill>
        </p:spPr>
        <p:txBody>
          <a:bodyPr wrap="none" rtlCol="0">
            <a:spAutoFit/>
          </a:bodyPr>
          <a:lstStyle/>
          <a:p>
            <a:r>
              <a:rPr lang="en-GB" dirty="0" smtClean="0"/>
              <a:t>Fuel</a:t>
            </a:r>
            <a:endParaRPr lang="en-GB" dirty="0"/>
          </a:p>
        </p:txBody>
      </p:sp>
    </p:spTree>
    <p:extLst>
      <p:ext uri="{BB962C8B-B14F-4D97-AF65-F5344CB8AC3E}">
        <p14:creationId xmlns:p14="http://schemas.microsoft.com/office/powerpoint/2010/main" val="23890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quitsugar.com/wp-content/uploads/2015/10/food-waste1-679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068960"/>
            <a:ext cx="6467475"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682" y="620688"/>
            <a:ext cx="8979318" cy="2308324"/>
          </a:xfrm>
          <a:prstGeom prst="rect">
            <a:avLst/>
          </a:prstGeom>
          <a:noFill/>
        </p:spPr>
        <p:txBody>
          <a:bodyPr wrap="none" rtlCol="0">
            <a:spAutoFit/>
          </a:bodyPr>
          <a:lstStyle/>
          <a:p>
            <a:r>
              <a:rPr lang="en-GB" sz="3200" dirty="0" smtClean="0"/>
              <a:t>If you throw that food in the bin you are: </a:t>
            </a:r>
          </a:p>
          <a:p>
            <a:pPr marL="285750" indent="-285750">
              <a:buFont typeface="Arial" panose="020B0604020202020204" pitchFamily="34" charset="0"/>
              <a:buChar char="•"/>
            </a:pPr>
            <a:r>
              <a:rPr lang="en-GB" sz="2800" dirty="0" smtClean="0"/>
              <a:t>Wasting all the energy that got that food from farm to fork</a:t>
            </a:r>
          </a:p>
          <a:p>
            <a:pPr marL="285750" indent="-285750">
              <a:buFont typeface="Arial" panose="020B0604020202020204" pitchFamily="34" charset="0"/>
              <a:buChar char="•"/>
            </a:pPr>
            <a:r>
              <a:rPr lang="en-GB" sz="2800" dirty="0" smtClean="0"/>
              <a:t>Wasting money</a:t>
            </a:r>
          </a:p>
          <a:p>
            <a:pPr marL="285750" indent="-285750">
              <a:buFont typeface="Arial" panose="020B0604020202020204" pitchFamily="34" charset="0"/>
              <a:buChar char="•"/>
            </a:pPr>
            <a:r>
              <a:rPr lang="en-GB" sz="2800" dirty="0"/>
              <a:t>Adding to the mountain of wasted food in </a:t>
            </a:r>
            <a:r>
              <a:rPr lang="en-GB" sz="2800" dirty="0" smtClean="0"/>
              <a:t>landfill</a:t>
            </a:r>
          </a:p>
          <a:p>
            <a:pPr marL="285750" indent="-285750">
              <a:buFont typeface="Arial" panose="020B0604020202020204" pitchFamily="34" charset="0"/>
              <a:buChar char="•"/>
            </a:pPr>
            <a:r>
              <a:rPr lang="en-GB" sz="2800" dirty="0" smtClean="0"/>
              <a:t>Adding to climate change</a:t>
            </a:r>
            <a:endParaRPr lang="en-GB" sz="2800" dirty="0"/>
          </a:p>
        </p:txBody>
      </p:sp>
    </p:spTree>
    <p:extLst>
      <p:ext uri="{BB962C8B-B14F-4D97-AF65-F5344CB8AC3E}">
        <p14:creationId xmlns:p14="http://schemas.microsoft.com/office/powerpoint/2010/main" val="214395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acedaily.ca/articles/articles_8721/rotten-food-thumb16734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960" y="2852936"/>
            <a:ext cx="381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1196752"/>
            <a:ext cx="8229600" cy="4525963"/>
          </a:xfrm>
        </p:spPr>
        <p:txBody>
          <a:bodyPr/>
          <a:lstStyle/>
          <a:p>
            <a:r>
              <a:rPr lang="en-GB" dirty="0" smtClean="0"/>
              <a:t>That pongy smell is bacteria creating </a:t>
            </a:r>
            <a:r>
              <a:rPr lang="en-GB" sz="4000" dirty="0" smtClean="0">
                <a:solidFill>
                  <a:schemeClr val="tx2">
                    <a:lumMod val="60000"/>
                    <a:lumOff val="40000"/>
                  </a:schemeClr>
                </a:solidFill>
              </a:rPr>
              <a:t>methane gas </a:t>
            </a:r>
            <a:r>
              <a:rPr lang="en-GB" dirty="0" smtClean="0"/>
              <a:t>a potent contributor to climate change</a:t>
            </a:r>
            <a:endParaRPr lang="en-GB" dirty="0"/>
          </a:p>
        </p:txBody>
      </p:sp>
      <p:sp>
        <p:nvSpPr>
          <p:cNvPr id="2" name="Title 1"/>
          <p:cNvSpPr>
            <a:spLocks noGrp="1"/>
          </p:cNvSpPr>
          <p:nvPr>
            <p:ph type="title"/>
          </p:nvPr>
        </p:nvSpPr>
        <p:spPr/>
        <p:txBody>
          <a:bodyPr/>
          <a:lstStyle/>
          <a:p>
            <a:r>
              <a:rPr lang="en-GB" dirty="0" smtClean="0"/>
              <a:t>Food waste stinks! </a:t>
            </a:r>
            <a:endParaRPr lang="en-GB" dirty="0"/>
          </a:p>
        </p:txBody>
      </p:sp>
      <p:sp>
        <p:nvSpPr>
          <p:cNvPr id="4" name="Rectangle 3"/>
          <p:cNvSpPr/>
          <p:nvPr/>
        </p:nvSpPr>
        <p:spPr>
          <a:xfrm>
            <a:off x="689338" y="3041448"/>
            <a:ext cx="3676982" cy="2677656"/>
          </a:xfrm>
          <a:prstGeom prst="rect">
            <a:avLst/>
          </a:prstGeom>
        </p:spPr>
        <p:txBody>
          <a:bodyPr wrap="square">
            <a:spAutoFit/>
          </a:bodyPr>
          <a:lstStyle/>
          <a:p>
            <a:r>
              <a:rPr lang="en-GB" sz="2400" dirty="0"/>
              <a:t>The carbon footprint of food produced and not eaten is estimated at </a:t>
            </a:r>
            <a:r>
              <a:rPr lang="en-GB" sz="2400" b="1" dirty="0"/>
              <a:t>3.3 billion tons</a:t>
            </a:r>
            <a:r>
              <a:rPr lang="en-GB" sz="2400" dirty="0"/>
              <a:t> of greenhouse gases: making food wastage the third top GHG emitter after the U.S. and China</a:t>
            </a:r>
          </a:p>
        </p:txBody>
      </p:sp>
    </p:spTree>
    <p:extLst>
      <p:ext uri="{BB962C8B-B14F-4D97-AF65-F5344CB8AC3E}">
        <p14:creationId xmlns:p14="http://schemas.microsoft.com/office/powerpoint/2010/main" val="908519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t>Greenhouse gases </a:t>
            </a:r>
            <a:r>
              <a:rPr lang="en-US" dirty="0" smtClean="0">
                <a:solidFill>
                  <a:srgbClr val="00B050"/>
                </a:solidFill>
              </a:rPr>
              <a:t>from industry and waste in our atmosphere trap the heat from the sun	</a:t>
            </a:r>
            <a:endParaRPr lang="en-US" dirty="0">
              <a:solidFill>
                <a:srgbClr val="00B050"/>
              </a:solidFill>
            </a:endParaRPr>
          </a:p>
          <a:p>
            <a:r>
              <a:rPr lang="en-US" dirty="0" smtClean="0">
                <a:solidFill>
                  <a:srgbClr val="00B050"/>
                </a:solidFill>
              </a:rPr>
              <a:t>Our planet is heating up a little every year</a:t>
            </a:r>
            <a:endParaRPr lang="en-US" dirty="0">
              <a:solidFill>
                <a:srgbClr val="00B050"/>
              </a:solidFill>
            </a:endParaRPr>
          </a:p>
          <a:p>
            <a:r>
              <a:rPr lang="en-US" dirty="0" smtClean="0">
                <a:solidFill>
                  <a:schemeClr val="accent6">
                    <a:lumMod val="75000"/>
                  </a:schemeClr>
                </a:solidFill>
              </a:rPr>
              <a:t>Global warming </a:t>
            </a:r>
            <a:r>
              <a:rPr lang="en-US" dirty="0" smtClean="0">
                <a:solidFill>
                  <a:srgbClr val="00B050"/>
                </a:solidFill>
              </a:rPr>
              <a:t>is affecting our climate and as a result we are experiencing more extreme weather events.  </a:t>
            </a:r>
          </a:p>
          <a:p>
            <a:endParaRPr lang="en-US" dirty="0" smtClean="0">
              <a:solidFill>
                <a:srgbClr val="00B050"/>
              </a:solidFill>
            </a:endParaRPr>
          </a:p>
          <a:p>
            <a:pPr marL="0" indent="0">
              <a:buNone/>
            </a:pPr>
            <a:endParaRPr lang="en-US" dirty="0" smtClean="0">
              <a:solidFill>
                <a:srgbClr val="00B050"/>
              </a:solidFill>
            </a:endParaRP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84" t="2639" r="1598" b="2342"/>
          <a:stretch/>
        </p:blipFill>
        <p:spPr bwMode="auto">
          <a:xfrm>
            <a:off x="4685184" y="3573016"/>
            <a:ext cx="4104457" cy="25922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ncdc.noaa.gov/pub/data/cmb/images/global/2014/ann/timeseries/land-ocean-combin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445" y="3501008"/>
            <a:ext cx="4283392" cy="31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2856</TotalTime>
  <Words>1993</Words>
  <Application>Microsoft Office PowerPoint</Application>
  <PresentationFormat>On-screen Show (4:3)</PresentationFormat>
  <Paragraphs>174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Aharoni</vt:lpstr>
      <vt:lpstr>Arial</vt:lpstr>
      <vt:lpstr>Arial Rounded MT Bold</vt:lpstr>
      <vt:lpstr>Calibri</vt:lpstr>
      <vt:lpstr>Impact</vt:lpstr>
      <vt:lpstr>Times New Roman</vt:lpstr>
      <vt:lpstr>Office Theme</vt:lpstr>
      <vt:lpstr>PowerPoint Presentation</vt:lpstr>
      <vt:lpstr>PowerPoint Presentation</vt:lpstr>
      <vt:lpstr>How much food do we waste?</vt:lpstr>
      <vt:lpstr>That’s a lot of waste!!</vt:lpstr>
      <vt:lpstr>Where does your food come from? </vt:lpstr>
      <vt:lpstr>A lot of your food will probably have travelled a long way before it arrives on your plate</vt:lpstr>
      <vt:lpstr>PowerPoint Presentation</vt:lpstr>
      <vt:lpstr>Food waste stinks! </vt:lpstr>
      <vt:lpstr>PowerPoint Presentation</vt:lpstr>
      <vt:lpstr>PowerPoint Presentation</vt:lpstr>
      <vt:lpstr>PowerPoint Presentation</vt:lpstr>
      <vt:lpstr>PowerPoint Presentation</vt:lpstr>
      <vt:lpstr>What can we do?</vt:lpstr>
      <vt:lpstr>is the best option</vt:lpstr>
      <vt:lpstr>Every day we throw away 24 million slices of bread in the UK</vt:lpstr>
      <vt:lpstr>PowerPoint Presentation</vt:lpstr>
      <vt:lpstr>PowerPoint Presentation</vt:lpstr>
      <vt:lpstr>You could use a wormery to make compost.</vt:lpstr>
      <vt:lpstr>What happens to food waste after the Council collect it? </vt:lpstr>
      <vt:lpstr>PowerPoint Presentation</vt:lpstr>
      <vt:lpstr>PowerPoint Presentation</vt:lpstr>
      <vt:lpstr>PowerPoint Presentation</vt:lpstr>
      <vt:lpstr>PowerPoint Presentation</vt:lpstr>
      <vt:lpstr>PowerPoint Presentation</vt:lpstr>
      <vt:lpstr>PowerPoint Presentation</vt:lpstr>
      <vt:lpstr>Useful Contact Information:  Belfast City Council: For educational visits wasteeducation@belfastcity.gov.uk   BCC Cleansing for brown food bins gibsonmichael@belfastcity.gov.uk  07802322892  BELB Waste Contact:  Geoff Alcorn 028 9056 4178  Email: GEOFF.ALCORN@BELB.CO.UK  Eco-Schools :028 9073 6920  eco-schools@keepnorthernirelandbeautiful.org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191</cp:revision>
  <dcterms:created xsi:type="dcterms:W3CDTF">2012-10-30T12:32:10Z</dcterms:created>
  <dcterms:modified xsi:type="dcterms:W3CDTF">2017-10-27T08:18:01Z</dcterms:modified>
</cp:coreProperties>
</file>