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4"/>
  </p:notesMasterIdLst>
  <p:sldIdLst>
    <p:sldId id="256" r:id="rId2"/>
    <p:sldId id="284" r:id="rId3"/>
    <p:sldId id="257" r:id="rId4"/>
    <p:sldId id="258" r:id="rId5"/>
    <p:sldId id="260" r:id="rId6"/>
    <p:sldId id="279" r:id="rId7"/>
    <p:sldId id="277" r:id="rId8"/>
    <p:sldId id="294" r:id="rId9"/>
    <p:sldId id="295" r:id="rId10"/>
    <p:sldId id="296" r:id="rId11"/>
    <p:sldId id="305" r:id="rId12"/>
    <p:sldId id="298" r:id="rId13"/>
    <p:sldId id="299" r:id="rId14"/>
    <p:sldId id="292" r:id="rId15"/>
    <p:sldId id="300" r:id="rId16"/>
    <p:sldId id="301" r:id="rId17"/>
    <p:sldId id="272" r:id="rId18"/>
    <p:sldId id="261" r:id="rId19"/>
    <p:sldId id="262" r:id="rId20"/>
    <p:sldId id="281" r:id="rId21"/>
    <p:sldId id="302" r:id="rId22"/>
    <p:sldId id="282" r:id="rId23"/>
    <p:sldId id="274" r:id="rId24"/>
    <p:sldId id="303" r:id="rId25"/>
    <p:sldId id="297" r:id="rId26"/>
    <p:sldId id="275" r:id="rId27"/>
    <p:sldId id="310" r:id="rId28"/>
    <p:sldId id="286" r:id="rId29"/>
    <p:sldId id="306" r:id="rId30"/>
    <p:sldId id="307" r:id="rId31"/>
    <p:sldId id="308" r:id="rId32"/>
    <p:sldId id="31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p:cViewPr varScale="1">
        <p:scale>
          <a:sx n="100" d="100"/>
          <a:sy n="100" d="100"/>
        </p:scale>
        <p:origin x="19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88B3DE-4FB2-48D9-B4A7-A5BA8D3A0852}" type="datetimeFigureOut">
              <a:rPr lang="en-GB" smtClean="0"/>
              <a:t>16/01/2019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3CD8A-0F55-4B20-8713-5FAD93A15AF2}" type="slidenum">
              <a:rPr lang="en-GB" smtClean="0"/>
              <a:t>‹#›</a:t>
            </a:fld>
            <a:endParaRPr lang="en-GB"/>
          </a:p>
        </p:txBody>
      </p:sp>
    </p:spTree>
    <p:extLst>
      <p:ext uri="{BB962C8B-B14F-4D97-AF65-F5344CB8AC3E}">
        <p14:creationId xmlns:p14="http://schemas.microsoft.com/office/powerpoint/2010/main" val="415505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a:t>
            </a:r>
            <a:r>
              <a:rPr lang="en-GB" baseline="0" dirty="0" smtClean="0"/>
              <a:t> to the Wheelie Big Challenge from Eco-Schools, supported by Antrim and Newtownabbey Borough Council</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a:t>
            </a:fld>
            <a:endParaRPr lang="en-GB" dirty="0"/>
          </a:p>
        </p:txBody>
      </p:sp>
    </p:spTree>
    <p:extLst>
      <p:ext uri="{BB962C8B-B14F-4D97-AF65-F5344CB8AC3E}">
        <p14:creationId xmlns:p14="http://schemas.microsoft.com/office/powerpoint/2010/main" val="171265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We breath</a:t>
            </a:r>
            <a:r>
              <a:rPr lang="en-US" baseline="0" dirty="0" smtClean="0"/>
              <a:t> out CO2 and produce a lot of it by burning fossil fuels. Trees are important to convert CO2 to Oxygen – they are like the lungs of the planet. </a:t>
            </a:r>
            <a:endParaRPr lang="en-GB"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1CE26459-E560-4E7F-A226-EEAE25CEBD7C}" type="slidenum">
              <a:rPr lang="en-US" sz="1200" smtClean="0"/>
              <a:pPr/>
              <a:t>10</a:t>
            </a:fld>
            <a:endParaRPr lang="en-US" sz="1200" dirty="0" smtClean="0"/>
          </a:p>
        </p:txBody>
      </p:sp>
    </p:spTree>
    <p:extLst>
      <p:ext uri="{BB962C8B-B14F-4D97-AF65-F5344CB8AC3E}">
        <p14:creationId xmlns:p14="http://schemas.microsoft.com/office/powerpoint/2010/main" val="92934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cs typeface="Arial" pitchFamily="34" charset="0"/>
              </a:rPr>
              <a:t>The graph shows carbon emissions</a:t>
            </a:r>
            <a:r>
              <a:rPr lang="en-GB" baseline="0" dirty="0" smtClean="0">
                <a:latin typeface="Arial" pitchFamily="34" charset="0"/>
                <a:cs typeface="Arial" pitchFamily="34" charset="0"/>
              </a:rPr>
              <a:t> rising in parts per million (PPM) in the atmosphere. This rises strongly after the year 1800 when industrialisation began. Climate change does not necessarily mean warmer weather. Some countries where it is already warm will experience more droughts and here in Northern Ireland we are likely to experience colder, wetter weather. </a:t>
            </a:r>
            <a:endParaRPr lang="en-GB" dirty="0" smtClean="0">
              <a:latin typeface="Arial" pitchFamily="34" charset="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AEF880-092D-4EC9-91C2-33ABA5017565}" type="slidenum">
              <a:rPr lang="en-US" sz="1200" smtClean="0">
                <a:cs typeface="Arial" pitchFamily="34" charset="0"/>
              </a:rPr>
              <a:pPr/>
              <a:t>11</a:t>
            </a:fld>
            <a:endParaRPr lang="en-US" sz="1200" dirty="0" smtClean="0">
              <a:cs typeface="Arial" pitchFamily="34" charset="0"/>
            </a:endParaRPr>
          </a:p>
        </p:txBody>
      </p:sp>
    </p:spTree>
    <p:extLst>
      <p:ext uri="{BB962C8B-B14F-4D97-AF65-F5344CB8AC3E}">
        <p14:creationId xmlns:p14="http://schemas.microsoft.com/office/powerpoint/2010/main" val="1780842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Outline to the pupils</a:t>
            </a:r>
            <a:r>
              <a:rPr lang="en-GB" baseline="0" dirty="0" smtClean="0"/>
              <a:t> or ask them what they feel are the dangers of using a non-renewable fossil fuel.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12</a:t>
            </a:fld>
            <a:endParaRPr lang="en-GB" dirty="0"/>
          </a:p>
        </p:txBody>
      </p:sp>
    </p:spTree>
    <p:extLst>
      <p:ext uri="{BB962C8B-B14F-4D97-AF65-F5344CB8AC3E}">
        <p14:creationId xmlns:p14="http://schemas.microsoft.com/office/powerpoint/2010/main" val="7517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pupils</a:t>
            </a:r>
            <a:r>
              <a:rPr lang="en-GB" baseline="0" dirty="0" smtClean="0"/>
              <a:t> will notice that a lot things in the classroom are made from plastic. As well as the obvious there will be things like parts on the blinds, light switches, all electrical equipment including the wiring and flex. They are surrounded by plastic from the moment they are born. What would their grandparents/great-grandparents classrooms have looked like?</a:t>
            </a:r>
            <a:endParaRPr lang="en-GB" dirty="0"/>
          </a:p>
        </p:txBody>
      </p:sp>
      <p:sp>
        <p:nvSpPr>
          <p:cNvPr id="4" name="Slide Number Placeholder 3"/>
          <p:cNvSpPr>
            <a:spLocks noGrp="1"/>
          </p:cNvSpPr>
          <p:nvPr>
            <p:ph type="sldNum" sz="quarter" idx="10"/>
          </p:nvPr>
        </p:nvSpPr>
        <p:spPr/>
        <p:txBody>
          <a:bodyPr/>
          <a:lstStyle/>
          <a:p>
            <a:fld id="{BE60BDDD-9642-4A26-9BA0-DFAA3E2BE1C4}" type="slidenum">
              <a:rPr lang="en-GB" smtClean="0"/>
              <a:t>13</a:t>
            </a:fld>
            <a:endParaRPr lang="en-GB" dirty="0"/>
          </a:p>
        </p:txBody>
      </p:sp>
    </p:spTree>
    <p:extLst>
      <p:ext uri="{BB962C8B-B14F-4D97-AF65-F5344CB8AC3E}">
        <p14:creationId xmlns:p14="http://schemas.microsoft.com/office/powerpoint/2010/main" val="332594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Unlike paper plastic does not biodegrade. Fungus,</a:t>
            </a:r>
            <a:r>
              <a:rPr lang="en-GB" baseline="0" dirty="0" smtClean="0"/>
              <a:t> mould, and little creatures will biodegrade, or ‘eat’, paper as its origins are organic but nothing can feed off plastic. Sunlight is will eventually break down plastic but it is disintegrating into smaller parts not really going away. In landfill where plastic is not exposed to sunlight it will take 100s of thousands of years - forever to breakdown.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14</a:t>
            </a:fld>
            <a:endParaRPr lang="en-GB"/>
          </a:p>
        </p:txBody>
      </p:sp>
    </p:spTree>
    <p:extLst>
      <p:ext uri="{BB962C8B-B14F-4D97-AF65-F5344CB8AC3E}">
        <p14:creationId xmlns:p14="http://schemas.microsoft.com/office/powerpoint/2010/main" val="3911332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 lot of plastic ends up in the sea (because it floats so well) where it breaks down into tiny pieces and forms vast areas of plastic ‘soup’ in Ocean Gyres (where the current circulates around and creates large still areas). Unfortunately sea animals feed on these pieces of plastic and it causes huge damage/death.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15</a:t>
            </a:fld>
            <a:endParaRPr lang="en-GB" dirty="0"/>
          </a:p>
        </p:txBody>
      </p:sp>
    </p:spTree>
    <p:extLst>
      <p:ext uri="{BB962C8B-B14F-4D97-AF65-F5344CB8AC3E}">
        <p14:creationId xmlns:p14="http://schemas.microsoft.com/office/powerpoint/2010/main" val="3494645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Plastic is finding its way into the food system in</a:t>
            </a:r>
            <a:r>
              <a:rPr lang="en-GB" baseline="0" dirty="0" smtClean="0"/>
              <a:t> microscopic particles, the long term effects of this are yet to be discovered. The problem is global and right on our doorstep. As plastic finds its way into our food-stream there are concerns over how it will affect our own health. </a:t>
            </a:r>
            <a:endParaRPr lang="en-GB" dirty="0"/>
          </a:p>
        </p:txBody>
      </p:sp>
      <p:sp>
        <p:nvSpPr>
          <p:cNvPr id="4" name="Slide Number Placeholder 3"/>
          <p:cNvSpPr>
            <a:spLocks noGrp="1"/>
          </p:cNvSpPr>
          <p:nvPr>
            <p:ph type="sldNum" sz="quarter" idx="10"/>
          </p:nvPr>
        </p:nvSpPr>
        <p:spPr/>
        <p:txBody>
          <a:bodyPr/>
          <a:lstStyle/>
          <a:p>
            <a:fld id="{BE60BDDD-9642-4A26-9BA0-DFAA3E2BE1C4}" type="slidenum">
              <a:rPr lang="en-GB" smtClean="0"/>
              <a:t>16</a:t>
            </a:fld>
            <a:endParaRPr lang="en-GB" dirty="0"/>
          </a:p>
        </p:txBody>
      </p:sp>
    </p:spTree>
    <p:extLst>
      <p:ext uri="{BB962C8B-B14F-4D97-AF65-F5344CB8AC3E}">
        <p14:creationId xmlns:p14="http://schemas.microsoft.com/office/powerpoint/2010/main" val="184264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pitchFamily="34" charset="0"/>
                <a:cs typeface="Arial" pitchFamily="34" charset="0"/>
              </a:rPr>
              <a:t>We use a huge amount of plastic bottles every year – have the pupils think of everything they buy plastic in – shampoo, drinks, milk, household cleaners, toiletries,</a:t>
            </a:r>
            <a:r>
              <a:rPr lang="en-GB" baseline="0" dirty="0" smtClean="0">
                <a:latin typeface="Arial" pitchFamily="34" charset="0"/>
                <a:cs typeface="Arial" pitchFamily="34" charset="0"/>
              </a:rPr>
              <a:t> medicine etc. Are we too blasé about how many bottles we use? </a:t>
            </a:r>
            <a:endParaRPr lang="en-GB" dirty="0" smtClean="0">
              <a:latin typeface="Arial" pitchFamily="34" charset="0"/>
              <a:cs typeface="Arial"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pitchFamily="34" charset="0"/>
              </a:defRPr>
            </a:lvl1pPr>
            <a:lvl2pPr marL="742950" indent="-285750" eaLnBrk="0" hangingPunct="0">
              <a:defRPr>
                <a:solidFill>
                  <a:schemeClr val="tx1"/>
                </a:solidFill>
                <a:latin typeface="Garamond" pitchFamily="18" charset="0"/>
                <a:cs typeface="Arial" pitchFamily="34" charset="0"/>
              </a:defRPr>
            </a:lvl2pPr>
            <a:lvl3pPr marL="1143000" indent="-228600" eaLnBrk="0" hangingPunct="0">
              <a:defRPr>
                <a:solidFill>
                  <a:schemeClr val="tx1"/>
                </a:solidFill>
                <a:latin typeface="Garamond" pitchFamily="18" charset="0"/>
                <a:cs typeface="Arial" pitchFamily="34" charset="0"/>
              </a:defRPr>
            </a:lvl3pPr>
            <a:lvl4pPr marL="1600200" indent="-228600" eaLnBrk="0" hangingPunct="0">
              <a:defRPr>
                <a:solidFill>
                  <a:schemeClr val="tx1"/>
                </a:solidFill>
                <a:latin typeface="Garamond" pitchFamily="18" charset="0"/>
                <a:cs typeface="Arial" pitchFamily="34" charset="0"/>
              </a:defRPr>
            </a:lvl4pPr>
            <a:lvl5pPr marL="2057400" indent="-228600" eaLnBrk="0" hangingPunct="0">
              <a:defRPr>
                <a:solidFill>
                  <a:schemeClr val="tx1"/>
                </a:solidFill>
                <a:latin typeface="Garamond" pitchFamily="18" charset="0"/>
                <a:cs typeface="Arial" pitchFamily="34" charset="0"/>
              </a:defRPr>
            </a:lvl5pPr>
            <a:lvl6pPr marL="2514600" indent="-228600" eaLnBrk="0" fontAlgn="base" hangingPunct="0">
              <a:spcBef>
                <a:spcPct val="0"/>
              </a:spcBef>
              <a:spcAft>
                <a:spcPct val="0"/>
              </a:spcAft>
              <a:defRPr>
                <a:solidFill>
                  <a:schemeClr val="tx1"/>
                </a:solidFill>
                <a:latin typeface="Garamond" pitchFamily="18" charset="0"/>
                <a:cs typeface="Arial" pitchFamily="34" charset="0"/>
              </a:defRPr>
            </a:lvl6pPr>
            <a:lvl7pPr marL="2971800" indent="-228600" eaLnBrk="0" fontAlgn="base" hangingPunct="0">
              <a:spcBef>
                <a:spcPct val="0"/>
              </a:spcBef>
              <a:spcAft>
                <a:spcPct val="0"/>
              </a:spcAft>
              <a:defRPr>
                <a:solidFill>
                  <a:schemeClr val="tx1"/>
                </a:solidFill>
                <a:latin typeface="Garamond" pitchFamily="18" charset="0"/>
                <a:cs typeface="Arial" pitchFamily="34" charset="0"/>
              </a:defRPr>
            </a:lvl7pPr>
            <a:lvl8pPr marL="3429000" indent="-228600" eaLnBrk="0" fontAlgn="base" hangingPunct="0">
              <a:spcBef>
                <a:spcPct val="0"/>
              </a:spcBef>
              <a:spcAft>
                <a:spcPct val="0"/>
              </a:spcAft>
              <a:defRPr>
                <a:solidFill>
                  <a:schemeClr val="tx1"/>
                </a:solidFill>
                <a:latin typeface="Garamond" pitchFamily="18" charset="0"/>
                <a:cs typeface="Arial" pitchFamily="34" charset="0"/>
              </a:defRPr>
            </a:lvl8pPr>
            <a:lvl9pPr marL="3886200" indent="-228600" eaLnBrk="0" fontAlgn="base" hangingPunct="0">
              <a:spcBef>
                <a:spcPct val="0"/>
              </a:spcBef>
              <a:spcAft>
                <a:spcPct val="0"/>
              </a:spcAft>
              <a:defRPr>
                <a:solidFill>
                  <a:schemeClr val="tx1"/>
                </a:solidFill>
                <a:latin typeface="Garamond" pitchFamily="18" charset="0"/>
                <a:cs typeface="Arial" pitchFamily="34" charset="0"/>
              </a:defRPr>
            </a:lvl9pPr>
          </a:lstStyle>
          <a:p>
            <a:pPr eaLnBrk="1" hangingPunct="1"/>
            <a:fld id="{942513C4-DF32-4209-ADC2-E034C7961B6E}" type="slidenum">
              <a:rPr lang="en-US" smtClean="0">
                <a:latin typeface="Arial" pitchFamily="34" charset="0"/>
              </a:rPr>
              <a:pPr eaLnBrk="1" hangingPunct="1"/>
              <a:t>17</a:t>
            </a:fld>
            <a:endParaRPr lang="en-US" smtClean="0">
              <a:latin typeface="Arial" pitchFamily="34" charset="0"/>
            </a:endParaRPr>
          </a:p>
        </p:txBody>
      </p:sp>
    </p:spTree>
    <p:extLst>
      <p:ext uri="{BB962C8B-B14F-4D97-AF65-F5344CB8AC3E}">
        <p14:creationId xmlns:p14="http://schemas.microsoft.com/office/powerpoint/2010/main" val="116199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 R’s are important if we are to become a sustainable society – but which is best?</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18</a:t>
            </a:fld>
            <a:endParaRPr lang="en-GB"/>
          </a:p>
        </p:txBody>
      </p:sp>
    </p:spTree>
    <p:extLst>
      <p:ext uri="{BB962C8B-B14F-4D97-AF65-F5344CB8AC3E}">
        <p14:creationId xmlns:p14="http://schemas.microsoft.com/office/powerpoint/2010/main" val="4057939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Reduce</a:t>
            </a:r>
            <a:r>
              <a:rPr lang="en-GB" baseline="0" dirty="0" smtClean="0"/>
              <a:t> is always the best option because it will use less natural resources and less energy in the first place. Also there is a limit to recycling. Paper can only be recycled around 7 times before the fibres lose their structure so fresh wood pulp will always be needed in paper production. The world would run out of paper in around 3 months if we did not introduce fresh wood pulp into the process. Plastic bottles are not recycled into more bottles. Plastic loses some structural integrity in the recycling process and is commonly  ‘down-cycled’ into other products like car dashboards, household items, plastic lumber, clothing etc.</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19</a:t>
            </a:fld>
            <a:endParaRPr lang="en-GB"/>
          </a:p>
        </p:txBody>
      </p:sp>
    </p:spTree>
    <p:extLst>
      <p:ext uri="{BB962C8B-B14F-4D97-AF65-F5344CB8AC3E}">
        <p14:creationId xmlns:p14="http://schemas.microsoft.com/office/powerpoint/2010/main" val="299849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Challenge is in 3 parts.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a:t>
            </a:fld>
            <a:endParaRPr lang="en-GB" dirty="0"/>
          </a:p>
        </p:txBody>
      </p:sp>
    </p:spTree>
    <p:extLst>
      <p:ext uri="{BB962C8B-B14F-4D97-AF65-F5344CB8AC3E}">
        <p14:creationId xmlns:p14="http://schemas.microsoft.com/office/powerpoint/2010/main" val="85427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Reusing is important</a:t>
            </a:r>
            <a:r>
              <a:rPr lang="en-GB" baseline="0" dirty="0" smtClean="0"/>
              <a:t> too – can the pupils think of ways they could reuse materials at home and at school. Encourage them to think of materials as a valuable resource and not just to be thrown away.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20</a:t>
            </a:fld>
            <a:endParaRPr lang="en-GB"/>
          </a:p>
        </p:txBody>
      </p:sp>
    </p:spTree>
    <p:extLst>
      <p:ext uri="{BB962C8B-B14F-4D97-AF65-F5344CB8AC3E}">
        <p14:creationId xmlns:p14="http://schemas.microsoft.com/office/powerpoint/2010/main" val="1727733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great project to get the whole</a:t>
            </a:r>
            <a:r>
              <a:rPr lang="en-GB" baseline="0" dirty="0" smtClean="0"/>
              <a:t> school community involved in and really raises awareness of reusing plastic in a practical way which results in a really useful addition to your school grounds and eco-work. Check out http://www.ecofriendlykids.co.uk/build-greenhouse-plastic-bottles.html for more hints and tips.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21</a:t>
            </a:fld>
            <a:endParaRPr lang="en-GB"/>
          </a:p>
        </p:txBody>
      </p:sp>
    </p:spTree>
    <p:extLst>
      <p:ext uri="{BB962C8B-B14F-4D97-AF65-F5344CB8AC3E}">
        <p14:creationId xmlns:p14="http://schemas.microsoft.com/office/powerpoint/2010/main" val="163356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B2B70877-615F-4805-BFE8-0A493D21EFA5}" type="slidenum">
              <a:rPr lang="en-US" smtClean="0">
                <a:latin typeface="Arial" charset="0"/>
              </a:rPr>
              <a:pPr eaLnBrk="1" hangingPunct="1"/>
              <a:t>22</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a:t>
            </a:r>
            <a:r>
              <a:rPr lang="en-US" baseline="0" dirty="0" smtClean="0"/>
              <a:t> first phase of the bag levy in 2013 was very successful and caused a massive reduction in single use carrier bags being used, as well as raising money for environmental projects through the Challenge Funds. The second phase introduced a small 5p levy on cheap reusable bags (those costing less than 20p) to encourage shoppers to actually reuse their bags and not buy new ones each time they go to the shop. </a:t>
            </a:r>
            <a:endParaRPr lang="en-US" dirty="0" smtClean="0"/>
          </a:p>
        </p:txBody>
      </p:sp>
    </p:spTree>
    <p:extLst>
      <p:ext uri="{BB962C8B-B14F-4D97-AF65-F5344CB8AC3E}">
        <p14:creationId xmlns:p14="http://schemas.microsoft.com/office/powerpoint/2010/main" val="320859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the pupils think of any other products they have commonly seen made from recycled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23</a:t>
            </a:fld>
            <a:endParaRPr lang="en-GB"/>
          </a:p>
        </p:txBody>
      </p:sp>
    </p:spTree>
    <p:extLst>
      <p:ext uri="{BB962C8B-B14F-4D97-AF65-F5344CB8AC3E}">
        <p14:creationId xmlns:p14="http://schemas.microsoft.com/office/powerpoint/2010/main" val="349246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Plastic</a:t>
            </a:r>
            <a:r>
              <a:rPr lang="en-GB" baseline="0" dirty="0" smtClean="0"/>
              <a:t> fibres can be spun into fabric and used to make fleeces and sports wear. Lots of big sports clubs now advertise the fact that their kit is made from recycled materials (for example Manchester United). Puma have launched a recycled and biodegradable range of sports clothing. </a:t>
            </a:r>
            <a:endParaRPr lang="en-GB"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4661BF8D-0DED-4F9A-BA5A-4F8F689DC3AA}" type="slidenum">
              <a:rPr lang="en-US" smtClean="0">
                <a:latin typeface="Arial" charset="0"/>
              </a:rPr>
              <a:pPr eaLnBrk="1" hangingPunct="1"/>
              <a:t>24</a:t>
            </a:fld>
            <a:endParaRPr lang="en-US" smtClean="0">
              <a:latin typeface="Arial" charset="0"/>
            </a:endParaRPr>
          </a:p>
        </p:txBody>
      </p:sp>
    </p:spTree>
    <p:extLst>
      <p:ext uri="{BB962C8B-B14F-4D97-AF65-F5344CB8AC3E}">
        <p14:creationId xmlns:p14="http://schemas.microsoft.com/office/powerpoint/2010/main" val="3672988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Recycling</a:t>
            </a:r>
            <a:r>
              <a:rPr lang="en-GB" baseline="0" dirty="0" smtClean="0"/>
              <a:t> does have benefits and definitely should be encouraged.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25</a:t>
            </a:fld>
            <a:endParaRPr lang="en-GB"/>
          </a:p>
        </p:txBody>
      </p:sp>
    </p:spTree>
    <p:extLst>
      <p:ext uri="{BB962C8B-B14F-4D97-AF65-F5344CB8AC3E}">
        <p14:creationId xmlns:p14="http://schemas.microsoft.com/office/powerpoint/2010/main" val="1400765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pupils what sort of bins they have at home. It’s possible that there is a selection of different</a:t>
            </a:r>
            <a:r>
              <a:rPr lang="en-GB" baseline="0" dirty="0" smtClean="0"/>
              <a:t> things happening at home depending on location and collection routes. Information can be found on your local council website about collections and what can go into which bin.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26</a:t>
            </a:fld>
            <a:endParaRPr lang="en-GB"/>
          </a:p>
        </p:txBody>
      </p:sp>
    </p:spTree>
    <p:extLst>
      <p:ext uri="{BB962C8B-B14F-4D97-AF65-F5344CB8AC3E}">
        <p14:creationId xmlns:p14="http://schemas.microsoft.com/office/powerpoint/2010/main" val="2119766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information is from</a:t>
            </a:r>
            <a:r>
              <a:rPr lang="en-GB" baseline="0" dirty="0" smtClean="0"/>
              <a:t> the Antrim and Newtownabbey Borough Council website where there is lots of helpful advice on recycling at home.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27</a:t>
            </a:fld>
            <a:endParaRPr lang="en-GB"/>
          </a:p>
        </p:txBody>
      </p:sp>
    </p:spTree>
    <p:extLst>
      <p:ext uri="{BB962C8B-B14F-4D97-AF65-F5344CB8AC3E}">
        <p14:creationId xmlns:p14="http://schemas.microsoft.com/office/powerpoint/2010/main" val="1708663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with the pupils all the things they use paper for</a:t>
            </a:r>
            <a:r>
              <a:rPr lang="en-GB" baseline="0" dirty="0" smtClean="0"/>
              <a:t> everyday at school and at home. From scrap paper or old newspapers have each pupil cut out three tree shapes to represent the amount of paper their family uses each year. They could try making a paper chain of trees by folding the paper before they cut it out. If you have time the pupils can decorate/colour in their trees before displaying them. Attach all the trees to a display board or wall space. Have the pupils work out how many trees as a class they and their families use each year, then work out a rough figure for the whole school and their families. Pupils can discuss their feelings on this and what they could do to help the situation. Reflect on what you have learnt in the power-point.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28</a:t>
            </a:fld>
            <a:endParaRPr lang="en-GB"/>
          </a:p>
        </p:txBody>
      </p:sp>
    </p:spTree>
    <p:extLst>
      <p:ext uri="{BB962C8B-B14F-4D97-AF65-F5344CB8AC3E}">
        <p14:creationId xmlns:p14="http://schemas.microsoft.com/office/powerpoint/2010/main" val="500345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important that pupils recycle not only in school but at home as well.</a:t>
            </a:r>
            <a:r>
              <a:rPr lang="en-GB" baseline="0" dirty="0" smtClean="0"/>
              <a:t> Here are 4 ideas that you could set as a homework task for pupils and they can follow up and discuss the results in class. Include home actions taken in your reporting for the Wheelie Big Competition – we love to hear your ideas and the results. </a:t>
            </a:r>
            <a:endParaRPr lang="en-GB" dirty="0" smtClean="0"/>
          </a:p>
          <a:p>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29</a:t>
            </a:fld>
            <a:endParaRPr lang="en-GB"/>
          </a:p>
        </p:txBody>
      </p:sp>
    </p:spTree>
    <p:extLst>
      <p:ext uri="{BB962C8B-B14F-4D97-AF65-F5344CB8AC3E}">
        <p14:creationId xmlns:p14="http://schemas.microsoft.com/office/powerpoint/2010/main" val="286850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waste? – for this challenge we are talking about our rubbish that goes to landfill and is not recycled.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a:t>
            </a:fld>
            <a:endParaRPr lang="en-GB" dirty="0"/>
          </a:p>
        </p:txBody>
      </p:sp>
    </p:spTree>
    <p:extLst>
      <p:ext uri="{BB962C8B-B14F-4D97-AF65-F5344CB8AC3E}">
        <p14:creationId xmlns:p14="http://schemas.microsoft.com/office/powerpoint/2010/main" val="3918972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Worksheets</a:t>
            </a:r>
            <a:r>
              <a:rPr lang="en-GB" baseline="0" dirty="0" smtClean="0"/>
              <a:t> Audit 1 and Audit 2 to investigate and report on actions in school.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30</a:t>
            </a:fld>
            <a:endParaRPr lang="en-GB"/>
          </a:p>
        </p:txBody>
      </p:sp>
    </p:spTree>
    <p:extLst>
      <p:ext uri="{BB962C8B-B14F-4D97-AF65-F5344CB8AC3E}">
        <p14:creationId xmlns:p14="http://schemas.microsoft.com/office/powerpoint/2010/main" val="2189462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a:t>
            </a:r>
            <a:r>
              <a:rPr lang="en-GB" baseline="0" dirty="0" smtClean="0"/>
              <a:t> the Worksheets Audit 1 and Audit 2 along with a short explanation of actions and results at the school and home as your Wheelie Big Competition Entry. Return them by </a:t>
            </a:r>
            <a:r>
              <a:rPr lang="en-GB" b="1" baseline="0" dirty="0" smtClean="0"/>
              <a:t>2</a:t>
            </a:r>
            <a:r>
              <a:rPr lang="en-GB" b="1" baseline="30000" dirty="0" smtClean="0"/>
              <a:t>nd</a:t>
            </a:r>
            <a:r>
              <a:rPr lang="en-GB" b="1" baseline="0" dirty="0" smtClean="0"/>
              <a:t> May </a:t>
            </a:r>
            <a:r>
              <a:rPr lang="en-GB" baseline="0" dirty="0" smtClean="0"/>
              <a:t>to be shortlisted. Shortlisted schools will be invited to </a:t>
            </a:r>
            <a:r>
              <a:rPr lang="en-GB" baseline="0" dirty="0" err="1" smtClean="0"/>
              <a:t>Mossley</a:t>
            </a:r>
            <a:r>
              <a:rPr lang="en-GB" baseline="0" dirty="0" smtClean="0"/>
              <a:t> Mill to present a display on their Wheelie Big Waste actions to judges </a:t>
            </a:r>
            <a:r>
              <a:rPr lang="en-GB" b="1" baseline="0" dirty="0" smtClean="0"/>
              <a:t>30</a:t>
            </a:r>
            <a:r>
              <a:rPr lang="en-GB" b="1" baseline="30000" dirty="0" smtClean="0"/>
              <a:t>th</a:t>
            </a:r>
            <a:r>
              <a:rPr lang="en-GB" b="1" baseline="0" dirty="0" smtClean="0"/>
              <a:t> May</a:t>
            </a:r>
            <a:r>
              <a:rPr lang="en-GB" baseline="0" dirty="0" smtClean="0"/>
              <a:t>. This is a great chance to see what other schools are doing and win a prize for your Eco-Schools work!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31</a:t>
            </a:fld>
            <a:endParaRPr lang="en-GB"/>
          </a:p>
        </p:txBody>
      </p:sp>
    </p:spTree>
    <p:extLst>
      <p:ext uri="{BB962C8B-B14F-4D97-AF65-F5344CB8AC3E}">
        <p14:creationId xmlns:p14="http://schemas.microsoft.com/office/powerpoint/2010/main" val="3622822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D5BF7AA-3D06-4607-BE53-82F63F987FF4}" type="slidenum">
              <a:rPr lang="en-GB" altLang="en-US" smtClean="0"/>
              <a:pPr eaLnBrk="1" hangingPunct="1">
                <a:spcBef>
                  <a:spcPct val="0"/>
                </a:spcBef>
              </a:pPr>
              <a:t>32</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6891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We </a:t>
            </a:r>
            <a:r>
              <a:rPr lang="en-GB" smtClean="0"/>
              <a:t>recycle and compost </a:t>
            </a:r>
            <a:r>
              <a:rPr lang="en-GB" smtClean="0"/>
              <a:t>around </a:t>
            </a:r>
            <a:r>
              <a:rPr lang="en-GB" smtClean="0"/>
              <a:t>55% </a:t>
            </a:r>
            <a:r>
              <a:rPr lang="en-GB" dirty="0" smtClean="0"/>
              <a:t>of our</a:t>
            </a:r>
            <a:r>
              <a:rPr lang="en-GB" baseline="0" dirty="0" smtClean="0"/>
              <a:t> waste in Antrim and Newtownabbey – but we could recycle around 70% - so although this is a good improvement it could be better.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4</a:t>
            </a:fld>
            <a:endParaRPr lang="en-GB" dirty="0"/>
          </a:p>
        </p:txBody>
      </p:sp>
    </p:spTree>
    <p:extLst>
      <p:ext uri="{BB962C8B-B14F-4D97-AF65-F5344CB8AC3E}">
        <p14:creationId xmlns:p14="http://schemas.microsoft.com/office/powerpoint/2010/main" val="373668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Disposing of waste costs the tax payer and your council a lot of money. That money could be spent on better things like parks and leisure</a:t>
            </a:r>
            <a:r>
              <a:rPr lang="en-GB" baseline="0" dirty="0" smtClean="0"/>
              <a:t> facilities. Landfill sites are also very bad for the environment, as well as being unsightly, they cause litter and air pollution, harm wildlife and contribute to global warming.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5</a:t>
            </a:fld>
            <a:endParaRPr lang="en-GB" dirty="0"/>
          </a:p>
        </p:txBody>
      </p:sp>
    </p:spTree>
    <p:extLst>
      <p:ext uri="{BB962C8B-B14F-4D97-AF65-F5344CB8AC3E}">
        <p14:creationId xmlns:p14="http://schemas.microsoft.com/office/powerpoint/2010/main" val="87258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Landfill taxes are increasing all the time which means that disposing of waste this way is expensive. Landfill taxes will cause the cost of a lorry of waste to landfill to increase</a:t>
            </a:r>
            <a:r>
              <a:rPr lang="en-GB" baseline="0" dirty="0" smtClean="0"/>
              <a:t> to £1000 in April 2015. </a:t>
            </a:r>
            <a:r>
              <a:rPr lang="en-GB" dirty="0" smtClean="0"/>
              <a:t>Recycling</a:t>
            </a:r>
            <a:r>
              <a:rPr lang="en-GB" baseline="0" dirty="0" smtClean="0"/>
              <a:t> is a much better option for the environment an our purse strings as it provides a valuable resource for manufacturers and is cheaper than producing new products from raw materials.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6</a:t>
            </a:fld>
            <a:endParaRPr lang="en-GB" dirty="0"/>
          </a:p>
        </p:txBody>
      </p:sp>
    </p:spTree>
    <p:extLst>
      <p:ext uri="{BB962C8B-B14F-4D97-AF65-F5344CB8AC3E}">
        <p14:creationId xmlns:p14="http://schemas.microsoft.com/office/powerpoint/2010/main" val="320374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Paper is made from trees. The UK needs a</a:t>
            </a:r>
            <a:r>
              <a:rPr lang="en-GB" baseline="0" dirty="0" smtClean="0"/>
              <a:t> forest</a:t>
            </a:r>
            <a:r>
              <a:rPr lang="en-GB" dirty="0" smtClean="0"/>
              <a:t> roughly the size of Wales to</a:t>
            </a:r>
            <a:r>
              <a:rPr lang="en-GB" baseline="0" dirty="0" smtClean="0"/>
              <a:t> meet its paper usage each year. </a:t>
            </a:r>
            <a:endParaRPr lang="en-GB" dirty="0"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0283703-E614-42D8-B984-4E352E85B723}" type="slidenum">
              <a:rPr lang="en-US" sz="1200" smtClean="0"/>
              <a:pPr/>
              <a:t>7</a:t>
            </a:fld>
            <a:endParaRPr lang="en-US" sz="1200" dirty="0" smtClean="0"/>
          </a:p>
        </p:txBody>
      </p:sp>
    </p:spTree>
    <p:extLst>
      <p:ext uri="{BB962C8B-B14F-4D97-AF65-F5344CB8AC3E}">
        <p14:creationId xmlns:p14="http://schemas.microsoft.com/office/powerpoint/2010/main" val="1721558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Can</a:t>
            </a:r>
            <a:r>
              <a:rPr lang="en-GB" baseline="0" dirty="0" smtClean="0"/>
              <a:t> the pupils name any effects of deforestation? Hints – looks ugly, robs the soil of nutrients, destroys habitat, causes floods and landslides, we need trees for oxygen. </a:t>
            </a:r>
            <a:endParaRPr lang="en-GB"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7C362B4-7136-496B-ADA6-A09A2271C5DA}" type="slidenum">
              <a:rPr lang="en-US" sz="1200" smtClean="0"/>
              <a:pPr/>
              <a:t>8</a:t>
            </a:fld>
            <a:endParaRPr lang="en-US" sz="1200" dirty="0" smtClean="0"/>
          </a:p>
        </p:txBody>
      </p:sp>
    </p:spTree>
    <p:extLst>
      <p:ext uri="{BB962C8B-B14F-4D97-AF65-F5344CB8AC3E}">
        <p14:creationId xmlns:p14="http://schemas.microsoft.com/office/powerpoint/2010/main" val="164627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picture</a:t>
            </a:r>
            <a:r>
              <a:rPr lang="en-GB" baseline="0" dirty="0" smtClean="0"/>
              <a:t> of the flooding is from Pakistan 2010 – the impact of these floods were made worse because of deforestation and erosion. More than 1700 people were killed and around 2 million homes destroyed. </a:t>
            </a:r>
            <a:endParaRPr lang="en-GB" dirty="0"/>
          </a:p>
        </p:txBody>
      </p:sp>
      <p:sp>
        <p:nvSpPr>
          <p:cNvPr id="4" name="Slide Number Placeholder 3"/>
          <p:cNvSpPr>
            <a:spLocks noGrp="1"/>
          </p:cNvSpPr>
          <p:nvPr>
            <p:ph type="sldNum" sz="quarter" idx="10"/>
          </p:nvPr>
        </p:nvSpPr>
        <p:spPr/>
        <p:txBody>
          <a:bodyPr/>
          <a:lstStyle/>
          <a:p>
            <a:fld id="{D8C3CD8A-0F55-4B20-8713-5FAD93A15AF2}" type="slidenum">
              <a:rPr lang="en-GB" smtClean="0"/>
              <a:t>9</a:t>
            </a:fld>
            <a:endParaRPr lang="en-GB" dirty="0"/>
          </a:p>
        </p:txBody>
      </p:sp>
    </p:spTree>
    <p:extLst>
      <p:ext uri="{BB962C8B-B14F-4D97-AF65-F5344CB8AC3E}">
        <p14:creationId xmlns:p14="http://schemas.microsoft.com/office/powerpoint/2010/main" val="105811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9805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401830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66019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232518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40E5E-BBAF-49E2-8D6D-468CFDA5FEF9}" type="datetimeFigureOut">
              <a:rPr lang="en-GB" smtClean="0"/>
              <a:t>16/01/2019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8834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F40E5E-BBAF-49E2-8D6D-468CFDA5FEF9}"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76694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F40E5E-BBAF-49E2-8D6D-468CFDA5FEF9}" type="datetimeFigureOut">
              <a:rPr lang="en-GB" smtClean="0"/>
              <a:t>16/01/2019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334134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F40E5E-BBAF-49E2-8D6D-468CFDA5FEF9}" type="datetimeFigureOut">
              <a:rPr lang="en-GB" smtClean="0"/>
              <a:t>16/01/2019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645612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0E5E-BBAF-49E2-8D6D-468CFDA5FEF9}" type="datetimeFigureOut">
              <a:rPr lang="en-GB" smtClean="0"/>
              <a:t>16/01/2019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50103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180424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40E5E-BBAF-49E2-8D6D-468CFDA5FEF9}" type="datetimeFigureOut">
              <a:rPr lang="en-GB" smtClean="0"/>
              <a:t>16/01/2019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D76F48-9DA7-4829-9095-F053509ECD4C}" type="slidenum">
              <a:rPr lang="en-GB" smtClean="0"/>
              <a:t>‹#›</a:t>
            </a:fld>
            <a:endParaRPr lang="en-GB"/>
          </a:p>
        </p:txBody>
      </p:sp>
    </p:spTree>
    <p:extLst>
      <p:ext uri="{BB962C8B-B14F-4D97-AF65-F5344CB8AC3E}">
        <p14:creationId xmlns:p14="http://schemas.microsoft.com/office/powerpoint/2010/main" val="7986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28000">
              <a:schemeClr val="accent1">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0E5E-BBAF-49E2-8D6D-468CFDA5FEF9}" type="datetimeFigureOut">
              <a:rPr lang="en-GB" smtClean="0"/>
              <a:t>16/01/2019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6F48-9DA7-4829-9095-F053509ECD4C}" type="slidenum">
              <a:rPr lang="en-GB" smtClean="0"/>
              <a:t>‹#›</a:t>
            </a:fld>
            <a:endParaRPr lang="en-GB"/>
          </a:p>
        </p:txBody>
      </p:sp>
    </p:spTree>
    <p:extLst>
      <p:ext uri="{BB962C8B-B14F-4D97-AF65-F5344CB8AC3E}">
        <p14:creationId xmlns:p14="http://schemas.microsoft.com/office/powerpoint/2010/main" val="8028320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eg"/><Relationship Id="rId5" Type="http://schemas.microsoft.com/office/2007/relationships/hdphoto" Target="../media/hdphoto1.wdp"/><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5.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5.wdp"/><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hyperlink" Target="http://www.belfastcity.gov.uk/bins-recycling/bins-recycling.aspx" TargetMode="Externa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mailto:eco-schools@keepnorthernirelandbeautiful.org" TargetMode="External"/><Relationship Id="rId5" Type="http://schemas.openxmlformats.org/officeDocument/2006/relationships/hyperlink" Target="mailto:Joanne.Templeton@antrimandnewtownabbey.gov.uk"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co-Schools\ES 2014-2015\Councils\BCC\Wheelie Big Challenge\Design work\wheelie excited big challeng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71800" y="116632"/>
            <a:ext cx="3816424" cy="50558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454776"/>
            <a:ext cx="3261954" cy="965918"/>
          </a:xfrm>
          <a:prstGeom prst="rect">
            <a:avLst/>
          </a:prstGeom>
        </p:spPr>
      </p:pic>
    </p:spTree>
    <p:extLst>
      <p:ext uri="{BB962C8B-B14F-4D97-AF65-F5344CB8AC3E}">
        <p14:creationId xmlns:p14="http://schemas.microsoft.com/office/powerpoint/2010/main" val="402618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2233" y="116632"/>
            <a:ext cx="8229600" cy="1143000"/>
          </a:xfrm>
        </p:spPr>
        <p:txBody>
          <a:bodyPr rtlCol="0">
            <a:normAutofit fontScale="90000"/>
          </a:bodyPr>
          <a:lstStyle/>
          <a:p>
            <a:pPr eaLnBrk="1" fontAlgn="auto" hangingPunct="1">
              <a:spcAft>
                <a:spcPts val="0"/>
              </a:spcAft>
              <a:defRPr/>
            </a:pPr>
            <a:r>
              <a:rPr lang="en-GB" dirty="0" smtClean="0">
                <a:solidFill>
                  <a:schemeClr val="accent2">
                    <a:lumMod val="75000"/>
                  </a:schemeClr>
                </a:solidFill>
                <a:latin typeface="Comic Sans MS" pitchFamily="66" charset="0"/>
              </a:rPr>
              <a:t/>
            </a:r>
            <a:br>
              <a:rPr lang="en-GB" dirty="0" smtClean="0">
                <a:solidFill>
                  <a:schemeClr val="accent2">
                    <a:lumMod val="75000"/>
                  </a:schemeClr>
                </a:solidFill>
                <a:latin typeface="Comic Sans MS" pitchFamily="66" charset="0"/>
              </a:rPr>
            </a:br>
            <a:r>
              <a:rPr lang="en-GB" sz="3600" dirty="0" smtClean="0">
                <a:solidFill>
                  <a:srgbClr val="00B050"/>
                </a:solidFill>
                <a:latin typeface="+mn-lt"/>
              </a:rPr>
              <a:t>Trees take </a:t>
            </a:r>
            <a:r>
              <a:rPr lang="en-GB" sz="3600" b="1" dirty="0">
                <a:solidFill>
                  <a:srgbClr val="00B050"/>
                </a:solidFill>
                <a:latin typeface="+mn-lt"/>
              </a:rPr>
              <a:t>c</a:t>
            </a:r>
            <a:r>
              <a:rPr lang="en-GB" sz="3600" b="1" dirty="0" smtClean="0">
                <a:solidFill>
                  <a:srgbClr val="00B050"/>
                </a:solidFill>
                <a:latin typeface="+mn-lt"/>
              </a:rPr>
              <a:t>arbon dioxide</a:t>
            </a:r>
            <a:r>
              <a:rPr lang="en-GB" sz="3600" dirty="0" smtClean="0">
                <a:solidFill>
                  <a:srgbClr val="00B050"/>
                </a:solidFill>
                <a:latin typeface="+mn-lt"/>
              </a:rPr>
              <a:t> from the air and turn it into </a:t>
            </a:r>
            <a:r>
              <a:rPr lang="en-GB" sz="3600" b="1" dirty="0" smtClean="0">
                <a:solidFill>
                  <a:srgbClr val="00B050"/>
                </a:solidFill>
                <a:latin typeface="+mn-lt"/>
              </a:rPr>
              <a:t>oxygen</a:t>
            </a:r>
            <a:r>
              <a:rPr lang="en-GB" sz="3600" dirty="0" smtClean="0">
                <a:solidFill>
                  <a:srgbClr val="00B050"/>
                </a:solidFill>
                <a:latin typeface="+mn-lt"/>
              </a:rPr>
              <a:t>. </a:t>
            </a:r>
            <a:endParaRPr lang="en-US" sz="3600" dirty="0" smtClean="0">
              <a:solidFill>
                <a:srgbClr val="00B050"/>
              </a:solidFill>
              <a:latin typeface="+mn-lt"/>
            </a:endParaRPr>
          </a:p>
        </p:txBody>
      </p:sp>
      <p:sp>
        <p:nvSpPr>
          <p:cNvPr id="13315" name="Rectangle 3"/>
          <p:cNvSpPr>
            <a:spLocks noGrp="1" noChangeArrowheads="1"/>
          </p:cNvSpPr>
          <p:nvPr>
            <p:ph idx="1"/>
          </p:nvPr>
        </p:nvSpPr>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54277" name="Picture 5" descr="ANd9GcR98_RNRZwsLT3iA2k_U1vhWGRlrhzd4_8X_F6Wla0ejwnzgw_qkw"/>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36096" y="1957463"/>
            <a:ext cx="3209158" cy="24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7" descr="2Q=="/>
          <p:cNvSpPr>
            <a:spLocks noChangeAspect="1" noChangeArrowheads="1"/>
          </p:cNvSpPr>
          <p:nvPr/>
        </p:nvSpPr>
        <p:spPr bwMode="auto">
          <a:xfrm>
            <a:off x="155575" y="46038"/>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pic>
        <p:nvPicPr>
          <p:cNvPr id="54281" name="Picture 9" descr="Carbon-dioxide_1395149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60" y="1906227"/>
            <a:ext cx="3455987"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1" descr="ANd9GcR4jaYYdYFi3uC2KQeRVaqFZQKaNblbnnVnTSQ2ePEnD8eQjepalw"/>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57500" y="4214813"/>
            <a:ext cx="33115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3608" y="4846234"/>
            <a:ext cx="7702750" cy="707886"/>
          </a:xfrm>
          <a:prstGeom prst="rect">
            <a:avLst/>
          </a:prstGeom>
          <a:solidFill>
            <a:srgbClr val="92D050"/>
          </a:solidFill>
        </p:spPr>
        <p:txBody>
          <a:bodyPr wrap="none" rtlCol="0">
            <a:spAutoFit/>
          </a:bodyPr>
          <a:lstStyle/>
          <a:p>
            <a:r>
              <a:rPr lang="en-GB" sz="4000" dirty="0" smtClean="0">
                <a:solidFill>
                  <a:schemeClr val="bg1"/>
                </a:solidFill>
                <a:latin typeface="Comic Sans MS" pitchFamily="66" charset="0"/>
              </a:rPr>
              <a:t>Trees mean we all can breathe!!</a:t>
            </a:r>
            <a:endParaRPr lang="en-GB" sz="4000" dirty="0">
              <a:solidFill>
                <a:schemeClr val="bg1"/>
              </a:solidFill>
              <a:latin typeface="Comic Sans MS" pitchFamily="66" charset="0"/>
            </a:endParaRPr>
          </a:p>
        </p:txBody>
      </p:sp>
    </p:spTree>
    <p:extLst>
      <p:ext uri="{BB962C8B-B14F-4D97-AF65-F5344CB8AC3E}">
        <p14:creationId xmlns:p14="http://schemas.microsoft.com/office/powerpoint/2010/main" val="311717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4281"/>
                                        </p:tgtEl>
                                        <p:attrNameLst>
                                          <p:attrName>style.visibility</p:attrName>
                                        </p:attrNameLst>
                                      </p:cBhvr>
                                      <p:to>
                                        <p:strVal val="visible"/>
                                      </p:to>
                                    </p:set>
                                    <p:anim calcmode="lin" valueType="num">
                                      <p:cBhvr additive="base">
                                        <p:cTn id="7" dur="1000" fill="hold"/>
                                        <p:tgtEl>
                                          <p:spTgt spid="54281"/>
                                        </p:tgtEl>
                                        <p:attrNameLst>
                                          <p:attrName>ppt_x</p:attrName>
                                        </p:attrNameLst>
                                      </p:cBhvr>
                                      <p:tavLst>
                                        <p:tav tm="0">
                                          <p:val>
                                            <p:strVal val="#ppt_x"/>
                                          </p:val>
                                        </p:tav>
                                        <p:tav tm="100000">
                                          <p:val>
                                            <p:strVal val="#ppt_x"/>
                                          </p:val>
                                        </p:tav>
                                      </p:tavLst>
                                    </p:anim>
                                    <p:anim calcmode="lin" valueType="num">
                                      <p:cBhvr additive="base">
                                        <p:cTn id="8" dur="1000" fill="hold"/>
                                        <p:tgtEl>
                                          <p:spTgt spid="54281"/>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54277"/>
                                        </p:tgtEl>
                                        <p:attrNameLst>
                                          <p:attrName>style.visibility</p:attrName>
                                        </p:attrNameLst>
                                      </p:cBhvr>
                                      <p:to>
                                        <p:strVal val="visible"/>
                                      </p:to>
                                    </p:set>
                                    <p:anim calcmode="lin" valueType="num">
                                      <p:cBhvr additive="base">
                                        <p:cTn id="12" dur="1000" fill="hold"/>
                                        <p:tgtEl>
                                          <p:spTgt spid="54277"/>
                                        </p:tgtEl>
                                        <p:attrNameLst>
                                          <p:attrName>ppt_x</p:attrName>
                                        </p:attrNameLst>
                                      </p:cBhvr>
                                      <p:tavLst>
                                        <p:tav tm="0">
                                          <p:val>
                                            <p:strVal val="#ppt_x"/>
                                          </p:val>
                                        </p:tav>
                                        <p:tav tm="100000">
                                          <p:val>
                                            <p:strVal val="#ppt_x"/>
                                          </p:val>
                                        </p:tav>
                                      </p:tavLst>
                                    </p:anim>
                                    <p:anim calcmode="lin" valueType="num">
                                      <p:cBhvr additive="base">
                                        <p:cTn id="13" dur="1000" fill="hold"/>
                                        <p:tgtEl>
                                          <p:spTgt spid="54277"/>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2000"/>
                            </p:stCondLst>
                            <p:childTnLst>
                              <p:par>
                                <p:cTn id="15" presetID="2" presetClass="entr" presetSubtype="4" fill="hold" nodeType="afterEffect">
                                  <p:stCondLst>
                                    <p:cond delay="0"/>
                                  </p:stCondLst>
                                  <p:childTnLst>
                                    <p:set>
                                      <p:cBhvr>
                                        <p:cTn id="16" dur="1" fill="hold">
                                          <p:stCondLst>
                                            <p:cond delay="0"/>
                                          </p:stCondLst>
                                        </p:cTn>
                                        <p:tgtEl>
                                          <p:spTgt spid="54283"/>
                                        </p:tgtEl>
                                        <p:attrNameLst>
                                          <p:attrName>style.visibility</p:attrName>
                                        </p:attrNameLst>
                                      </p:cBhvr>
                                      <p:to>
                                        <p:strVal val="visible"/>
                                      </p:to>
                                    </p:set>
                                    <p:anim calcmode="lin" valueType="num">
                                      <p:cBhvr additive="base">
                                        <p:cTn id="17" dur="1000" fill="hold"/>
                                        <p:tgtEl>
                                          <p:spTgt spid="54283"/>
                                        </p:tgtEl>
                                        <p:attrNameLst>
                                          <p:attrName>ppt_x</p:attrName>
                                        </p:attrNameLst>
                                      </p:cBhvr>
                                      <p:tavLst>
                                        <p:tav tm="0">
                                          <p:val>
                                            <p:strVal val="#ppt_x"/>
                                          </p:val>
                                        </p:tav>
                                        <p:tav tm="100000">
                                          <p:val>
                                            <p:strVal val="#ppt_x"/>
                                          </p:val>
                                        </p:tav>
                                      </p:tavLst>
                                    </p:anim>
                                    <p:anim calcmode="lin" valueType="num">
                                      <p:cBhvr additive="base">
                                        <p:cTn id="18" dur="1000" fill="hold"/>
                                        <p:tgtEl>
                                          <p:spTgt spid="54283"/>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10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67544" y="260648"/>
            <a:ext cx="8435280" cy="4768850"/>
          </a:xfrm>
        </p:spPr>
        <p:txBody>
          <a:bodyPr/>
          <a:lstStyle/>
          <a:p>
            <a:r>
              <a:rPr lang="en-US" dirty="0" smtClean="0">
                <a:solidFill>
                  <a:srgbClr val="00B050"/>
                </a:solidFill>
              </a:rPr>
              <a:t>Trees turn our </a:t>
            </a:r>
            <a:r>
              <a:rPr lang="en-US" b="1" dirty="0" smtClean="0">
                <a:solidFill>
                  <a:srgbClr val="00B050"/>
                </a:solidFill>
              </a:rPr>
              <a:t>carbon dioxide </a:t>
            </a:r>
            <a:r>
              <a:rPr lang="en-US" dirty="0" smtClean="0">
                <a:solidFill>
                  <a:srgbClr val="00B050"/>
                </a:solidFill>
              </a:rPr>
              <a:t>waste into </a:t>
            </a:r>
            <a:r>
              <a:rPr lang="en-US" b="1" dirty="0" smtClean="0">
                <a:solidFill>
                  <a:srgbClr val="00B050"/>
                </a:solidFill>
              </a:rPr>
              <a:t>oxygen</a:t>
            </a:r>
            <a:r>
              <a:rPr lang="en-US" dirty="0" smtClean="0">
                <a:solidFill>
                  <a:srgbClr val="00B050"/>
                </a:solidFill>
              </a:rPr>
              <a:t> so we can breathe.	</a:t>
            </a:r>
            <a:endParaRPr lang="en-US" dirty="0">
              <a:solidFill>
                <a:srgbClr val="00B050"/>
              </a:solidFill>
            </a:endParaRPr>
          </a:p>
          <a:p>
            <a:r>
              <a:rPr lang="en-US" dirty="0" smtClean="0">
                <a:solidFill>
                  <a:srgbClr val="00B050"/>
                </a:solidFill>
              </a:rPr>
              <a:t>Carbon dioxide gas affects </a:t>
            </a:r>
            <a:r>
              <a:rPr lang="en-US" b="1" dirty="0" smtClean="0">
                <a:solidFill>
                  <a:srgbClr val="00B050"/>
                </a:solidFill>
              </a:rPr>
              <a:t>climate change</a:t>
            </a:r>
            <a:r>
              <a:rPr lang="en-US" dirty="0" smtClean="0">
                <a:solidFill>
                  <a:srgbClr val="00B050"/>
                </a:solidFill>
              </a:rPr>
              <a:t>. </a:t>
            </a:r>
            <a:r>
              <a:rPr lang="en-US" dirty="0">
                <a:solidFill>
                  <a:srgbClr val="00B050"/>
                </a:solidFill>
              </a:rPr>
              <a:t>I</a:t>
            </a:r>
            <a:r>
              <a:rPr lang="en-US" dirty="0" smtClean="0">
                <a:solidFill>
                  <a:srgbClr val="00B050"/>
                </a:solidFill>
              </a:rPr>
              <a:t>t is produced by burning </a:t>
            </a:r>
            <a:r>
              <a:rPr lang="en-US" b="1" dirty="0" smtClean="0">
                <a:solidFill>
                  <a:srgbClr val="00B050"/>
                </a:solidFill>
              </a:rPr>
              <a:t>fossil fuels </a:t>
            </a:r>
            <a:r>
              <a:rPr lang="en-US" dirty="0" smtClean="0">
                <a:solidFill>
                  <a:srgbClr val="00B050"/>
                </a:solidFill>
              </a:rPr>
              <a:t>such as coal, oil and petrol. </a:t>
            </a:r>
          </a:p>
          <a:p>
            <a:r>
              <a:rPr lang="en-US" dirty="0" smtClean="0">
                <a:solidFill>
                  <a:srgbClr val="00B050"/>
                </a:solidFill>
              </a:rPr>
              <a:t>We produce dramatically more CO2 now that we live in an increasingly </a:t>
            </a:r>
            <a:r>
              <a:rPr lang="en-US" b="1" dirty="0" smtClean="0">
                <a:solidFill>
                  <a:srgbClr val="00B050"/>
                </a:solidFill>
              </a:rPr>
              <a:t>industrialized</a:t>
            </a:r>
            <a:r>
              <a:rPr lang="en-US" dirty="0" smtClean="0">
                <a:solidFill>
                  <a:srgbClr val="00B050"/>
                </a:solidFill>
              </a:rPr>
              <a:t> society. </a:t>
            </a:r>
          </a:p>
        </p:txBody>
      </p:sp>
      <p:sp>
        <p:nvSpPr>
          <p:cNvPr id="23557" name="AutoShape 7" descr="2Q=="/>
          <p:cNvSpPr>
            <a:spLocks noChangeAspect="1" noChangeArrowheads="1"/>
          </p:cNvSpPr>
          <p:nvPr/>
        </p:nvSpPr>
        <p:spPr bwMode="auto">
          <a:xfrm>
            <a:off x="155575" y="46038"/>
            <a:ext cx="1524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15362" name="Picture 2" descr="http://www.keepbanderabeautiful.org/climate-chang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627" y="4005064"/>
            <a:ext cx="3648852" cy="2343313"/>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http://www.ecotricity.co.uk/var/ezwebin_site/storage/images/media/images/our-green-energy/end-of-fossil-fuels-co2-hockey-graph/62898-1-eng-GB/end-of-fossil-fuels-co2-hockey-graph.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5820" y="4106564"/>
            <a:ext cx="2946100" cy="224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74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362"/>
                                        </p:tgtEl>
                                        <p:attrNameLst>
                                          <p:attrName>style.visibility</p:attrName>
                                        </p:attrNameLst>
                                      </p:cBhvr>
                                      <p:to>
                                        <p:strVal val="visible"/>
                                      </p:to>
                                    </p:set>
                                    <p:anim calcmode="lin" valueType="num">
                                      <p:cBhvr>
                                        <p:cTn id="25" dur="500" fill="hold"/>
                                        <p:tgtEl>
                                          <p:spTgt spid="15362"/>
                                        </p:tgtEl>
                                        <p:attrNameLst>
                                          <p:attrName>ppt_w</p:attrName>
                                        </p:attrNameLst>
                                      </p:cBhvr>
                                      <p:tavLst>
                                        <p:tav tm="0">
                                          <p:val>
                                            <p:fltVal val="0"/>
                                          </p:val>
                                        </p:tav>
                                        <p:tav tm="100000">
                                          <p:val>
                                            <p:strVal val="#ppt_w"/>
                                          </p:val>
                                        </p:tav>
                                      </p:tavLst>
                                    </p:anim>
                                    <p:anim calcmode="lin" valueType="num">
                                      <p:cBhvr>
                                        <p:cTn id="26" dur="500" fill="hold"/>
                                        <p:tgtEl>
                                          <p:spTgt spid="15362"/>
                                        </p:tgtEl>
                                        <p:attrNameLst>
                                          <p:attrName>ppt_h</p:attrName>
                                        </p:attrNameLst>
                                      </p:cBhvr>
                                      <p:tavLst>
                                        <p:tav tm="0">
                                          <p:val>
                                            <p:fltVal val="0"/>
                                          </p:val>
                                        </p:tav>
                                        <p:tav tm="100000">
                                          <p:val>
                                            <p:strVal val="#ppt_h"/>
                                          </p:val>
                                        </p:tav>
                                      </p:tavLst>
                                    </p:anim>
                                    <p:animEffect transition="in" filter="fade">
                                      <p:cBhvr>
                                        <p:cTn id="27" dur="500"/>
                                        <p:tgtEl>
                                          <p:spTgt spid="153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698"/>
                                        </p:tgtEl>
                                        <p:attrNameLst>
                                          <p:attrName>style.visibility</p:attrName>
                                        </p:attrNameLst>
                                      </p:cBhvr>
                                      <p:to>
                                        <p:strVal val="visible"/>
                                      </p:to>
                                    </p:set>
                                    <p:animEffect transition="in" filter="wipe(down)">
                                      <p:cBhvr>
                                        <p:cTn id="32"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134672" cy="1470025"/>
          </a:xfrm>
        </p:spPr>
        <p:txBody>
          <a:bodyPr/>
          <a:lstStyle/>
          <a:p>
            <a:r>
              <a:rPr lang="en-GB" dirty="0" smtClean="0"/>
              <a:t>Where does plastic come from?</a:t>
            </a:r>
            <a:endParaRPr lang="en-GB" dirty="0"/>
          </a:p>
        </p:txBody>
      </p:sp>
      <p:pic>
        <p:nvPicPr>
          <p:cNvPr id="1026" name="Picture 2" descr="http://robedwards.typepad.com/.a/6a00d8341c091653ef0133f56f4b3f970b-500w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9647" y="2348880"/>
            <a:ext cx="30099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9952" y="2348880"/>
            <a:ext cx="4494788" cy="2831544"/>
          </a:xfrm>
          <a:prstGeom prst="rect">
            <a:avLst/>
          </a:prstGeom>
          <a:noFill/>
        </p:spPr>
        <p:txBody>
          <a:bodyPr wrap="square" rtlCol="0">
            <a:spAutoFit/>
          </a:bodyPr>
          <a:lstStyle/>
          <a:p>
            <a:pPr marL="285750" indent="-285750">
              <a:buFont typeface="Arial" pitchFamily="34" charset="0"/>
              <a:buChar char="•"/>
            </a:pPr>
            <a:r>
              <a:rPr lang="en-GB" sz="3200" dirty="0" smtClean="0"/>
              <a:t>Plastic is made from oil</a:t>
            </a:r>
          </a:p>
          <a:p>
            <a:pPr marL="285750" indent="-285750">
              <a:buFont typeface="Arial" pitchFamily="34" charset="0"/>
              <a:buChar char="•"/>
            </a:pPr>
            <a:r>
              <a:rPr lang="en-GB" sz="3200" dirty="0" smtClean="0"/>
              <a:t>Oil is a non-renewable fossil fuel</a:t>
            </a:r>
          </a:p>
          <a:p>
            <a:pPr marL="285750" indent="-285750">
              <a:buFont typeface="Arial" pitchFamily="34" charset="0"/>
              <a:buChar char="•"/>
            </a:pPr>
            <a:r>
              <a:rPr lang="en-GB" sz="3200" dirty="0" smtClean="0"/>
              <a:t>Plastic production uses 8% of the world’s oil </a:t>
            </a:r>
          </a:p>
          <a:p>
            <a:endParaRPr lang="en-GB" dirty="0"/>
          </a:p>
        </p:txBody>
      </p:sp>
    </p:spTree>
    <p:extLst>
      <p:ext uri="{BB962C8B-B14F-4D97-AF65-F5344CB8AC3E}">
        <p14:creationId xmlns:p14="http://schemas.microsoft.com/office/powerpoint/2010/main" val="1726207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chemeClr val="accent1"/>
                </a:solidFill>
              </a:rPr>
              <a:t/>
            </a:r>
            <a:br>
              <a:rPr lang="en-GB" sz="3600" dirty="0" smtClean="0">
                <a:solidFill>
                  <a:schemeClr val="accent1"/>
                </a:solidFill>
              </a:rPr>
            </a:br>
            <a:r>
              <a:rPr lang="en-GB" sz="3600" dirty="0" smtClean="0">
                <a:solidFill>
                  <a:schemeClr val="accent1"/>
                </a:solidFill>
              </a:rPr>
              <a:t>Plastic is a tough, flexible material that does not react with other chemicals. </a:t>
            </a:r>
            <a:br>
              <a:rPr lang="en-GB" sz="3600" dirty="0" smtClean="0">
                <a:solidFill>
                  <a:schemeClr val="accent1"/>
                </a:solidFill>
              </a:rPr>
            </a:br>
            <a:r>
              <a:rPr lang="en-GB" sz="3600" dirty="0" smtClean="0">
                <a:solidFill>
                  <a:schemeClr val="accent1"/>
                </a:solidFill>
              </a:rPr>
              <a:t>It has revolutionised our world. </a:t>
            </a:r>
            <a:endParaRPr lang="en-GB" sz="3600" dirty="0">
              <a:solidFill>
                <a:schemeClr val="accent1"/>
              </a:solidFill>
            </a:endParaRPr>
          </a:p>
        </p:txBody>
      </p:sp>
      <p:sp>
        <p:nvSpPr>
          <p:cNvPr id="3" name="Content Placeholder 2"/>
          <p:cNvSpPr>
            <a:spLocks noGrp="1"/>
          </p:cNvSpPr>
          <p:nvPr>
            <p:ph idx="1"/>
          </p:nvPr>
        </p:nvSpPr>
        <p:spPr>
          <a:xfrm>
            <a:off x="395536" y="2060848"/>
            <a:ext cx="8301608" cy="4237931"/>
          </a:xfrm>
        </p:spPr>
        <p:txBody>
          <a:bodyPr>
            <a:normAutofit/>
          </a:bodyPr>
          <a:lstStyle/>
          <a:p>
            <a:r>
              <a:rPr lang="en-GB" sz="2800" dirty="0" smtClean="0"/>
              <a:t>Look around the classroom what can you see that is made with plastic? </a:t>
            </a:r>
          </a:p>
          <a:p>
            <a:r>
              <a:rPr lang="en-GB" sz="2800" dirty="0" smtClean="0"/>
              <a:t>Our plastic consumption has increased  x 20% since the 1950s to around 100 million tonnes of plastic each year world-wide. </a:t>
            </a:r>
            <a:endParaRPr lang="en-GB" sz="2800" dirty="0"/>
          </a:p>
        </p:txBody>
      </p:sp>
      <p:pic>
        <p:nvPicPr>
          <p:cNvPr id="2050" name="Picture 2" descr="http://cf.ltkcdn.net/greenliving/images/std/85323-425x281-PlasticBottl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543" y="4470258"/>
            <a:ext cx="3048274" cy="20154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ages.businessweek.com/ss/08/03/0312_samsung/image/ss_samaung_monitor.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52120" y="3968469"/>
            <a:ext cx="3552825" cy="25336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merchandisemania.co.uk/productimages/fullsize/10.00801/Personalised-Printed-Translucent-plastic-pen-po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96580" y="4259794"/>
            <a:ext cx="2147628" cy="22259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uklibertarian.com/wp-content/uploads/plastic-bag.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15816" y="4259795"/>
            <a:ext cx="1728192" cy="2225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675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fade">
                                      <p:cBhvr>
                                        <p:cTn id="17" dur="5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fade">
                                      <p:cBhvr>
                                        <p:cTn id="22" dur="500"/>
                                        <p:tgtEl>
                                          <p:spTgt spid="20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rPr>
              <a:t>How long does it take plastic </a:t>
            </a:r>
            <a:br>
              <a:rPr lang="en-GB" dirty="0" smtClean="0">
                <a:solidFill>
                  <a:srgbClr val="0070C0"/>
                </a:solidFill>
              </a:rPr>
            </a:br>
            <a:r>
              <a:rPr lang="en-GB" dirty="0" smtClean="0">
                <a:solidFill>
                  <a:srgbClr val="0070C0"/>
                </a:solidFill>
              </a:rPr>
              <a:t>to break down?</a:t>
            </a:r>
            <a:endParaRPr lang="en-GB" dirty="0">
              <a:solidFill>
                <a:srgbClr val="0070C0"/>
              </a:solidFill>
            </a:endParaRPr>
          </a:p>
        </p:txBody>
      </p:sp>
      <p:sp>
        <p:nvSpPr>
          <p:cNvPr id="3" name="Content Placeholder 2"/>
          <p:cNvSpPr>
            <a:spLocks noGrp="1"/>
          </p:cNvSpPr>
          <p:nvPr>
            <p:ph idx="1"/>
          </p:nvPr>
        </p:nvSpPr>
        <p:spPr/>
        <p:txBody>
          <a:bodyPr/>
          <a:lstStyle/>
          <a:p>
            <a:r>
              <a:rPr lang="en-GB" dirty="0" smtClean="0"/>
              <a:t>Sunlight UV rays break down plastic the fastest.</a:t>
            </a:r>
          </a:p>
          <a:p>
            <a:r>
              <a:rPr lang="en-GB" dirty="0" smtClean="0">
                <a:solidFill>
                  <a:schemeClr val="accent3">
                    <a:lumMod val="75000"/>
                  </a:schemeClr>
                </a:solidFill>
              </a:rPr>
              <a:t>Plastic exposed to the sun may take 10-20 years to breakdown.</a:t>
            </a:r>
          </a:p>
          <a:p>
            <a:r>
              <a:rPr lang="en-GB" dirty="0" smtClean="0"/>
              <a:t>Plastic in landfill sites with no light will take thousands of years to break down.</a:t>
            </a:r>
          </a:p>
          <a:p>
            <a:r>
              <a:rPr lang="en-GB" dirty="0" smtClean="0">
                <a:solidFill>
                  <a:srgbClr val="C00000"/>
                </a:solidFill>
              </a:rPr>
              <a:t>Plastic </a:t>
            </a:r>
            <a:r>
              <a:rPr lang="en-GB" u="sng" dirty="0" smtClean="0">
                <a:solidFill>
                  <a:srgbClr val="C00000"/>
                </a:solidFill>
              </a:rPr>
              <a:t>does not </a:t>
            </a:r>
            <a:r>
              <a:rPr lang="en-GB" dirty="0" smtClean="0">
                <a:solidFill>
                  <a:srgbClr val="C00000"/>
                </a:solidFill>
              </a:rPr>
              <a:t>biodegrade it just breaks down into smaller and smaller parts. </a:t>
            </a:r>
            <a:endParaRPr lang="en-GB" dirty="0">
              <a:solidFill>
                <a:srgbClr val="C00000"/>
              </a:solidFill>
            </a:endParaRPr>
          </a:p>
        </p:txBody>
      </p:sp>
    </p:spTree>
    <p:extLst>
      <p:ext uri="{BB962C8B-B14F-4D97-AF65-F5344CB8AC3E}">
        <p14:creationId xmlns:p14="http://schemas.microsoft.com/office/powerpoint/2010/main" val="369020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5966123"/>
          </a:xfrm>
        </p:spPr>
        <p:txBody>
          <a:bodyPr>
            <a:normAutofit/>
          </a:bodyPr>
          <a:lstStyle/>
          <a:p>
            <a:r>
              <a:rPr lang="en-GB" dirty="0" smtClean="0"/>
              <a:t>10 million tonnes of plastic ends up in the ocean every year. </a:t>
            </a:r>
            <a:endParaRPr lang="en-GB" dirty="0" smtClean="0">
              <a:solidFill>
                <a:srgbClr val="FF0000"/>
              </a:solidFill>
            </a:endParaRPr>
          </a:p>
          <a:p>
            <a:r>
              <a:rPr lang="en-GB" dirty="0" smtClean="0">
                <a:solidFill>
                  <a:srgbClr val="FF0000"/>
                </a:solidFill>
              </a:rPr>
              <a:t>90% of floating rubbish in the ocean is plastic.</a:t>
            </a:r>
          </a:p>
          <a:p>
            <a:r>
              <a:rPr lang="en-GB" dirty="0" smtClean="0"/>
              <a:t>Every square mile of the ocean contains 46,000 pieces of plastic.</a:t>
            </a:r>
          </a:p>
          <a:p>
            <a:r>
              <a:rPr lang="en-GB" dirty="0" smtClean="0">
                <a:solidFill>
                  <a:srgbClr val="FF0000"/>
                </a:solidFill>
              </a:rPr>
              <a:t>More than a million birds and marine animals die each year from being caught in or eating plastic. </a:t>
            </a:r>
          </a:p>
          <a:p>
            <a:r>
              <a:rPr lang="en-GB" dirty="0" smtClean="0"/>
              <a:t>Plastic is entering our own food system with unknown effects to our health. </a:t>
            </a:r>
          </a:p>
        </p:txBody>
      </p:sp>
      <p:pic>
        <p:nvPicPr>
          <p:cNvPr id="3076" name="Picture 4" descr="http://isandwich.files.wordpress.com/2010/03/001plasticbag1dm_800x51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4701" y="193725"/>
            <a:ext cx="5127799"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3481685"/>
            <a:ext cx="3577580" cy="3279449"/>
          </a:xfrm>
          <a:prstGeom prst="rect">
            <a:avLst/>
          </a:prstGeom>
        </p:spPr>
      </p:pic>
    </p:spTree>
    <p:extLst>
      <p:ext uri="{BB962C8B-B14F-4D97-AF65-F5344CB8AC3E}">
        <p14:creationId xmlns:p14="http://schemas.microsoft.com/office/powerpoint/2010/main" val="2416655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a1.cdn.3news.co.nz/3news/AM/2012/5/10/253741/turtle-plastic-bag-1200.jpg?width=46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3528" y="332656"/>
            <a:ext cx="3848100" cy="25622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reensangha.org/images/Fish-with-plastic-738078.JP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644007" y="332655"/>
            <a:ext cx="3744417" cy="28083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poopy.org/wp-content/uploads/2012/12/water_pollution82.jp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315183" y="3288100"/>
            <a:ext cx="4544849" cy="30723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04048" y="3573016"/>
            <a:ext cx="3988977" cy="1938992"/>
          </a:xfrm>
          <a:prstGeom prst="rect">
            <a:avLst/>
          </a:prstGeom>
          <a:noFill/>
        </p:spPr>
        <p:txBody>
          <a:bodyPr wrap="none" rtlCol="0">
            <a:spAutoFit/>
          </a:bodyPr>
          <a:lstStyle/>
          <a:p>
            <a:r>
              <a:rPr lang="en-GB" sz="2400" dirty="0" smtClean="0"/>
              <a:t>A survey of dead fulmars on </a:t>
            </a:r>
          </a:p>
          <a:p>
            <a:r>
              <a:rPr lang="en-GB" sz="2400" dirty="0" smtClean="0"/>
              <a:t>the north coast of </a:t>
            </a:r>
            <a:r>
              <a:rPr lang="en-GB" sz="2400" dirty="0"/>
              <a:t>I</a:t>
            </a:r>
            <a:r>
              <a:rPr lang="en-GB" sz="2400" dirty="0" smtClean="0"/>
              <a:t>reland </a:t>
            </a:r>
          </a:p>
          <a:p>
            <a:r>
              <a:rPr lang="en-GB" sz="2400" dirty="0" smtClean="0"/>
              <a:t>found them to have an </a:t>
            </a:r>
          </a:p>
          <a:p>
            <a:r>
              <a:rPr lang="en-GB" sz="2400" dirty="0" smtClean="0"/>
              <a:t>average of </a:t>
            </a:r>
            <a:r>
              <a:rPr lang="en-GB" sz="2400" dirty="0" smtClean="0">
                <a:solidFill>
                  <a:srgbClr val="FF0000"/>
                </a:solidFill>
              </a:rPr>
              <a:t>40</a:t>
            </a:r>
            <a:r>
              <a:rPr lang="en-GB" sz="2400" dirty="0" smtClean="0"/>
              <a:t> pieces of plastic </a:t>
            </a:r>
          </a:p>
          <a:p>
            <a:r>
              <a:rPr lang="en-GB" sz="2400" dirty="0" smtClean="0"/>
              <a:t>in their digestive system</a:t>
            </a:r>
            <a:endParaRPr lang="en-GB" sz="2400" dirty="0"/>
          </a:p>
        </p:txBody>
      </p:sp>
    </p:spTree>
    <p:extLst>
      <p:ext uri="{BB962C8B-B14F-4D97-AF65-F5344CB8AC3E}">
        <p14:creationId xmlns:p14="http://schemas.microsoft.com/office/powerpoint/2010/main" val="289708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42876" y="332657"/>
            <a:ext cx="8677596" cy="1800199"/>
          </a:xfrm>
        </p:spPr>
        <p:txBody>
          <a:bodyPr rtlCol="0">
            <a:normAutofit/>
          </a:bodyPr>
          <a:lstStyle/>
          <a:p>
            <a:pPr algn="ctr" eaLnBrk="1" fontAlgn="auto" hangingPunct="1">
              <a:spcAft>
                <a:spcPts val="0"/>
              </a:spcAft>
              <a:buFont typeface="Arial" pitchFamily="34" charset="0"/>
              <a:buNone/>
              <a:defRPr/>
            </a:pPr>
            <a:r>
              <a:rPr lang="en-US" sz="3600" dirty="0" smtClean="0">
                <a:latin typeface="Calibri" pitchFamily="34" charset="0"/>
                <a:cs typeface="Calibri" pitchFamily="34" charset="0"/>
              </a:rPr>
              <a:t>Over </a:t>
            </a:r>
            <a:r>
              <a:rPr lang="en-US" sz="3600" dirty="0" smtClean="0">
                <a:solidFill>
                  <a:srgbClr val="FF0000"/>
                </a:solidFill>
                <a:latin typeface="Calibri" pitchFamily="34" charset="0"/>
                <a:cs typeface="Calibri" pitchFamily="34" charset="0"/>
              </a:rPr>
              <a:t>250 million </a:t>
            </a:r>
            <a:r>
              <a:rPr lang="en-US" sz="3600" dirty="0" smtClean="0">
                <a:latin typeface="Calibri" pitchFamily="34" charset="0"/>
                <a:cs typeface="Calibri" pitchFamily="34" charset="0"/>
              </a:rPr>
              <a:t>plastic bottles are thrown out each year in Northern Ireland. </a:t>
            </a:r>
          </a:p>
          <a:p>
            <a:pPr algn="ctr" eaLnBrk="1" fontAlgn="auto" hangingPunct="1">
              <a:spcAft>
                <a:spcPts val="0"/>
              </a:spcAft>
              <a:buFont typeface="Arial" pitchFamily="34" charset="0"/>
              <a:buNone/>
              <a:defRPr/>
            </a:pPr>
            <a:r>
              <a:rPr lang="en-US" sz="2800" dirty="0" smtClean="0">
                <a:latin typeface="Calibri" pitchFamily="34" charset="0"/>
                <a:cs typeface="Calibri" pitchFamily="34" charset="0"/>
              </a:rPr>
              <a:t>When </a:t>
            </a:r>
            <a:r>
              <a:rPr lang="en-US" sz="2800" b="1" u="sng" dirty="0" smtClean="0">
                <a:latin typeface="Calibri" pitchFamily="34" charset="0"/>
                <a:cs typeface="Calibri" pitchFamily="34" charset="0"/>
              </a:rPr>
              <a:t>squashed</a:t>
            </a:r>
            <a:r>
              <a:rPr lang="en-US" sz="2800" dirty="0" smtClean="0">
                <a:latin typeface="Calibri" pitchFamily="34" charset="0"/>
                <a:cs typeface="Calibri" pitchFamily="34" charset="0"/>
              </a:rPr>
              <a:t> still enough to fill </a:t>
            </a:r>
            <a:r>
              <a:rPr lang="en-US" sz="2800" b="1" u="sng" dirty="0" smtClean="0">
                <a:latin typeface="Calibri" pitchFamily="34" charset="0"/>
                <a:cs typeface="Calibri" pitchFamily="34" charset="0"/>
              </a:rPr>
              <a:t>200 Ulster buses</a:t>
            </a:r>
            <a:r>
              <a:rPr lang="en-US" sz="2800" dirty="0" smtClean="0">
                <a:latin typeface="Calibri" pitchFamily="34" charset="0"/>
                <a:cs typeface="Calibri" pitchFamily="34" charset="0"/>
              </a:rPr>
              <a:t>. </a:t>
            </a:r>
          </a:p>
        </p:txBody>
      </p:sp>
      <p:pic>
        <p:nvPicPr>
          <p:cNvPr id="21508" name="Picture 7" descr="www"/>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67544" y="2189352"/>
            <a:ext cx="4176464" cy="317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www.ttcdiecast.com/ekmps/shops/loughboroughmo/images/ef27622-ulsterbus-foyle-908-p.jpg"/>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5074880" y="2194612"/>
            <a:ext cx="3770244" cy="27431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33616" y="4462905"/>
            <a:ext cx="1377300" cy="110799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200</a:t>
            </a:r>
            <a:endParaRPr lang="en-US"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endParaRPr>
          </a:p>
        </p:txBody>
      </p:sp>
      <p:sp>
        <p:nvSpPr>
          <p:cNvPr id="7" name="Right Arrow 6"/>
          <p:cNvSpPr/>
          <p:nvPr/>
        </p:nvSpPr>
        <p:spPr>
          <a:xfrm>
            <a:off x="3984808" y="3284984"/>
            <a:ext cx="1214437"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Multiply 7"/>
          <p:cNvSpPr/>
          <p:nvPr/>
        </p:nvSpPr>
        <p:spPr>
          <a:xfrm>
            <a:off x="5425152" y="4509120"/>
            <a:ext cx="1262580" cy="1061781"/>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extBox 1"/>
          <p:cNvSpPr txBox="1"/>
          <p:nvPr/>
        </p:nvSpPr>
        <p:spPr>
          <a:xfrm>
            <a:off x="265747" y="5877272"/>
            <a:ext cx="8652561" cy="523220"/>
          </a:xfrm>
          <a:prstGeom prst="rect">
            <a:avLst/>
          </a:prstGeom>
          <a:noFill/>
        </p:spPr>
        <p:txBody>
          <a:bodyPr wrap="none" rtlCol="0">
            <a:spAutoFit/>
          </a:bodyPr>
          <a:lstStyle/>
          <a:p>
            <a:r>
              <a:rPr lang="en-GB" sz="2800" dirty="0" smtClean="0">
                <a:solidFill>
                  <a:schemeClr val="accent1">
                    <a:lumMod val="75000"/>
                  </a:schemeClr>
                </a:solidFill>
              </a:rPr>
              <a:t>Every person uses on average </a:t>
            </a:r>
            <a:r>
              <a:rPr lang="en-GB" sz="2800" b="1" dirty="0" smtClean="0">
                <a:solidFill>
                  <a:schemeClr val="accent1">
                    <a:lumMod val="75000"/>
                  </a:schemeClr>
                </a:solidFill>
              </a:rPr>
              <a:t>95</a:t>
            </a:r>
            <a:r>
              <a:rPr lang="en-GB" sz="2800" dirty="0" smtClean="0">
                <a:solidFill>
                  <a:schemeClr val="accent1">
                    <a:lumMod val="75000"/>
                  </a:schemeClr>
                </a:solidFill>
              </a:rPr>
              <a:t> plastic bottles each year. </a:t>
            </a:r>
            <a:endParaRPr lang="en-GB" sz="2800" dirty="0">
              <a:solidFill>
                <a:schemeClr val="accent1">
                  <a:lumMod val="75000"/>
                </a:schemeClr>
              </a:solidFill>
            </a:endParaRPr>
          </a:p>
        </p:txBody>
      </p:sp>
    </p:spTree>
    <p:extLst>
      <p:ext uri="{BB962C8B-B14F-4D97-AF65-F5344CB8AC3E}">
        <p14:creationId xmlns:p14="http://schemas.microsoft.com/office/powerpoint/2010/main" val="414324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5848" y="5434818"/>
            <a:ext cx="4176464" cy="646331"/>
          </a:xfrm>
          <a:prstGeom prst="rect">
            <a:avLst/>
          </a:prstGeom>
          <a:noFill/>
        </p:spPr>
        <p:txBody>
          <a:bodyPr wrap="square" rtlCol="0">
            <a:spAutoFit/>
          </a:bodyPr>
          <a:lstStyle/>
          <a:p>
            <a:pPr algn="ctr"/>
            <a:r>
              <a:rPr lang="en-GB" sz="3600" dirty="0" smtClean="0"/>
              <a:t>Which is best?</a:t>
            </a:r>
            <a:endParaRPr lang="en-GB" sz="3600" dirty="0"/>
          </a:p>
        </p:txBody>
      </p:sp>
      <p:pic>
        <p:nvPicPr>
          <p:cNvPr id="5" name="Picture 2" descr="http://3.bp.blogspot.com/-HPIl10S1iko/Toy4Jqvic6I/AAAAAAAABHo/s5lgWQ6hq5g/s1600/reduce-reuse-recycle-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5409" y="1628800"/>
            <a:ext cx="3827139" cy="361228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GB" dirty="0" smtClean="0"/>
              <a:t>What can we do?</a:t>
            </a:r>
            <a:endParaRPr lang="en-GB" dirty="0"/>
          </a:p>
        </p:txBody>
      </p:sp>
    </p:spTree>
    <p:extLst>
      <p:ext uri="{BB962C8B-B14F-4D97-AF65-F5344CB8AC3E}">
        <p14:creationId xmlns:p14="http://schemas.microsoft.com/office/powerpoint/2010/main" val="36487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6984776" cy="1143000"/>
          </a:xfrm>
        </p:spPr>
        <p:txBody>
          <a:bodyPr>
            <a:normAutofit/>
          </a:bodyPr>
          <a:lstStyle/>
          <a:p>
            <a:r>
              <a:rPr lang="en-GB" sz="4800" dirty="0" smtClean="0"/>
              <a:t>is the best option</a:t>
            </a:r>
            <a:endParaRPr lang="en-GB" sz="4800" dirty="0">
              <a:solidFill>
                <a:srgbClr val="92D050"/>
              </a:solidFill>
            </a:endParaRPr>
          </a:p>
        </p:txBody>
      </p:sp>
      <p:sp>
        <p:nvSpPr>
          <p:cNvPr id="3" name="Content Placeholder 2"/>
          <p:cNvSpPr>
            <a:spLocks noGrp="1"/>
          </p:cNvSpPr>
          <p:nvPr>
            <p:ph idx="1"/>
          </p:nvPr>
        </p:nvSpPr>
        <p:spPr>
          <a:xfrm>
            <a:off x="323528" y="1916832"/>
            <a:ext cx="4968552" cy="3866047"/>
          </a:xfrm>
        </p:spPr>
        <p:txBody>
          <a:bodyPr>
            <a:normAutofit fontScale="85000" lnSpcReduction="20000"/>
          </a:bodyPr>
          <a:lstStyle/>
          <a:p>
            <a:r>
              <a:rPr lang="en-GB" sz="4400" dirty="0" smtClean="0"/>
              <a:t>Use less paper</a:t>
            </a:r>
          </a:p>
          <a:p>
            <a:pPr lvl="1"/>
            <a:r>
              <a:rPr lang="en-GB" sz="3600" dirty="0"/>
              <a:t>write/print on both sides</a:t>
            </a:r>
          </a:p>
          <a:p>
            <a:r>
              <a:rPr lang="en-GB" sz="4400" dirty="0" smtClean="0"/>
              <a:t>Use less plastic</a:t>
            </a:r>
          </a:p>
          <a:p>
            <a:pPr lvl="1"/>
            <a:r>
              <a:rPr lang="en-GB" sz="3600" dirty="0"/>
              <a:t>less packaging</a:t>
            </a:r>
          </a:p>
          <a:p>
            <a:pPr lvl="1"/>
            <a:r>
              <a:rPr lang="en-GB" sz="3600" dirty="0" smtClean="0"/>
              <a:t>reuse bottles</a:t>
            </a:r>
          </a:p>
          <a:p>
            <a:r>
              <a:rPr lang="en-GB" sz="4400" dirty="0" smtClean="0"/>
              <a:t>Save the environment</a:t>
            </a:r>
          </a:p>
          <a:p>
            <a:r>
              <a:rPr lang="en-GB" sz="4400" dirty="0" smtClean="0"/>
              <a:t>Save money</a:t>
            </a:r>
            <a:endParaRPr lang="en-GB" sz="4400" dirty="0"/>
          </a:p>
        </p:txBody>
      </p:sp>
      <p:pic>
        <p:nvPicPr>
          <p:cNvPr id="4098" name="Picture 2" descr="H:\Eco-Schools\ES 2014-2015\Councils\BCC\Wheelie Big Challenge\Design work\wheelie tape measur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8024" y="1700808"/>
            <a:ext cx="3645848" cy="42976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rbwm.gov.uk/graphics/Reduce(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3568" y="404664"/>
            <a:ext cx="2893734" cy="110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8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5760640" cy="3629000"/>
          </a:xfrm>
        </p:spPr>
        <p:txBody>
          <a:bodyPr>
            <a:normAutofit/>
          </a:bodyPr>
          <a:lstStyle/>
          <a:p>
            <a:r>
              <a:rPr lang="en-GB" b="1" dirty="0" smtClean="0"/>
              <a:t>Wheelie’s Lesson</a:t>
            </a:r>
          </a:p>
          <a:p>
            <a:pPr marL="0" indent="0">
              <a:buNone/>
            </a:pPr>
            <a:r>
              <a:rPr lang="en-GB" dirty="0"/>
              <a:t> 	</a:t>
            </a:r>
            <a:r>
              <a:rPr lang="en-GB" dirty="0" smtClean="0"/>
              <a:t>learn and think</a:t>
            </a:r>
          </a:p>
          <a:p>
            <a:r>
              <a:rPr lang="en-GB" b="1" dirty="0" smtClean="0"/>
              <a:t>Wheelie Big Actions</a:t>
            </a:r>
          </a:p>
          <a:p>
            <a:pPr marL="0" indent="0">
              <a:buNone/>
            </a:pPr>
            <a:r>
              <a:rPr lang="en-GB" dirty="0"/>
              <a:t>	</a:t>
            </a:r>
            <a:r>
              <a:rPr lang="en-GB" dirty="0" smtClean="0"/>
              <a:t>research and act  </a:t>
            </a:r>
          </a:p>
          <a:p>
            <a:r>
              <a:rPr lang="en-GB" b="1" dirty="0" smtClean="0"/>
              <a:t>Wheelie Big Competition </a:t>
            </a:r>
          </a:p>
          <a:p>
            <a:pPr marL="0" indent="0">
              <a:buNone/>
            </a:pPr>
            <a:r>
              <a:rPr lang="en-GB" dirty="0"/>
              <a:t>	</a:t>
            </a:r>
            <a:r>
              <a:rPr lang="en-GB" dirty="0" smtClean="0"/>
              <a:t>report, display and win!</a:t>
            </a:r>
            <a:endParaRPr lang="en-GB" dirty="0"/>
          </a:p>
        </p:txBody>
      </p:sp>
      <p:pic>
        <p:nvPicPr>
          <p:cNvPr id="11266" name="Picture 2" descr="H:\Eco-Schools\ES 2014-2015\Councils\BCC\Wheelie Big Challenge\Design work\wheelie big challenge 0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7184" y="260648"/>
            <a:ext cx="3802494" cy="51617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7240" y="5293669"/>
            <a:ext cx="9361040" cy="15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3" y="5527657"/>
            <a:ext cx="3988295" cy="106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5454776"/>
            <a:ext cx="3261954" cy="965918"/>
          </a:xfrm>
          <a:prstGeom prst="rect">
            <a:avLst/>
          </a:prstGeom>
        </p:spPr>
      </p:pic>
    </p:spTree>
    <p:extLst>
      <p:ext uri="{BB962C8B-B14F-4D97-AF65-F5344CB8AC3E}">
        <p14:creationId xmlns:p14="http://schemas.microsoft.com/office/powerpoint/2010/main" val="32298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Bi7NOJlYGN0/Th9kBdPQxYI/AAAAAAAAACQ/mgdFEULaNeQ/s1600/reuse_tcm15-3529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1553" y="332657"/>
            <a:ext cx="3111227" cy="1296144"/>
          </a:xfrm>
          <a:prstGeom prst="rect">
            <a:avLst/>
          </a:prstGeom>
          <a:noFill/>
          <a:ln>
            <a:noFill/>
          </a:ln>
        </p:spPr>
      </p:pic>
      <p:pic>
        <p:nvPicPr>
          <p:cNvPr id="4098" name="Picture 2" descr="H:\Eco-Schools\2012-2013\WRAP Rethink Waste\2012-2013\Resources for workshops\recycled-pencil-container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43608" y="3373710"/>
            <a:ext cx="2356384" cy="31485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86157" y="4869160"/>
            <a:ext cx="4405388" cy="1384995"/>
          </a:xfrm>
          <a:prstGeom prst="rect">
            <a:avLst/>
          </a:prstGeom>
          <a:noFill/>
        </p:spPr>
        <p:txBody>
          <a:bodyPr wrap="square" rtlCol="0">
            <a:spAutoFit/>
          </a:bodyPr>
          <a:lstStyle/>
          <a:p>
            <a:r>
              <a:rPr lang="en-GB" sz="2800" dirty="0" smtClean="0">
                <a:solidFill>
                  <a:srgbClr val="00B050"/>
                </a:solidFill>
              </a:rPr>
              <a:t>Simply refilling a drinks bottle more than once will help the environment! </a:t>
            </a:r>
            <a:endParaRPr lang="en-GB" sz="2800" dirty="0">
              <a:solidFill>
                <a:srgbClr val="00B050"/>
              </a:solidFill>
            </a:endParaRPr>
          </a:p>
        </p:txBody>
      </p:sp>
      <p:sp>
        <p:nvSpPr>
          <p:cNvPr id="3" name="TextBox 2"/>
          <p:cNvSpPr txBox="1"/>
          <p:nvPr/>
        </p:nvSpPr>
        <p:spPr>
          <a:xfrm>
            <a:off x="539552" y="1988840"/>
            <a:ext cx="3812971" cy="954107"/>
          </a:xfrm>
          <a:prstGeom prst="rect">
            <a:avLst/>
          </a:prstGeom>
          <a:noFill/>
        </p:spPr>
        <p:txBody>
          <a:bodyPr wrap="square" rtlCol="0">
            <a:spAutoFit/>
          </a:bodyPr>
          <a:lstStyle/>
          <a:p>
            <a:r>
              <a:rPr lang="en-GB" sz="2800" dirty="0" smtClean="0">
                <a:solidFill>
                  <a:srgbClr val="00B050"/>
                </a:solidFill>
              </a:rPr>
              <a:t>Put scrap paper trays in classrooms </a:t>
            </a:r>
            <a:endParaRPr lang="en-GB" sz="2800" dirty="0">
              <a:solidFill>
                <a:srgbClr val="00B050"/>
              </a:solidFill>
            </a:endParaRPr>
          </a:p>
        </p:txBody>
      </p:sp>
      <p:pic>
        <p:nvPicPr>
          <p:cNvPr id="16386" name="Picture 2" descr="http://earth911.com/content/uploads/2012/05/Seedlings-in-a-Toilet-Paper-Tube-478x30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64667" y="1995696"/>
            <a:ext cx="3904878" cy="251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87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416" y="4459242"/>
            <a:ext cx="4536504" cy="2308324"/>
          </a:xfrm>
          <a:prstGeom prst="rect">
            <a:avLst/>
          </a:prstGeom>
          <a:noFill/>
        </p:spPr>
        <p:txBody>
          <a:bodyPr wrap="square" rtlCol="0">
            <a:spAutoFit/>
          </a:bodyPr>
          <a:lstStyle/>
          <a:p>
            <a:r>
              <a:rPr lang="en-GB" sz="2400" dirty="0" smtClean="0">
                <a:solidFill>
                  <a:schemeClr val="accent3">
                    <a:lumMod val="50000"/>
                  </a:schemeClr>
                </a:solidFill>
              </a:rPr>
              <a:t>Plastic bottle greenhouses are a great idea. You would need around 200 x 2 litre drinks bottles and a wooden frame to attach them to.</a:t>
            </a:r>
          </a:p>
          <a:p>
            <a:endParaRPr lang="en-GB" sz="2400" dirty="0">
              <a:solidFill>
                <a:schemeClr val="accent3">
                  <a:lumMod val="50000"/>
                </a:schemeClr>
              </a:solidFill>
            </a:endParaRPr>
          </a:p>
          <a:p>
            <a:endParaRPr lang="en-GB" sz="2400" dirty="0" smtClean="0">
              <a:solidFill>
                <a:schemeClr val="accent3">
                  <a:lumMod val="50000"/>
                </a:schemeClr>
              </a:solidFill>
            </a:endParaRPr>
          </a:p>
        </p:txBody>
      </p:sp>
      <p:sp>
        <p:nvSpPr>
          <p:cNvPr id="2" name="TextBox 1"/>
          <p:cNvSpPr txBox="1"/>
          <p:nvPr/>
        </p:nvSpPr>
        <p:spPr>
          <a:xfrm>
            <a:off x="4039827" y="332656"/>
            <a:ext cx="4803631" cy="1938992"/>
          </a:xfrm>
          <a:prstGeom prst="rect">
            <a:avLst/>
          </a:prstGeom>
          <a:noFill/>
        </p:spPr>
        <p:txBody>
          <a:bodyPr wrap="square" rtlCol="0">
            <a:spAutoFit/>
          </a:bodyPr>
          <a:lstStyle/>
          <a:p>
            <a:r>
              <a:rPr lang="en-GB" sz="2400" dirty="0" smtClean="0"/>
              <a:t>Lots of schools are making their own greenhouses from plastic bottles. </a:t>
            </a:r>
          </a:p>
          <a:p>
            <a:endParaRPr lang="en-GB" sz="2400" dirty="0"/>
          </a:p>
          <a:p>
            <a:r>
              <a:rPr lang="en-GB" sz="2400" dirty="0" smtClean="0"/>
              <a:t>This one is at </a:t>
            </a:r>
            <a:r>
              <a:rPr lang="en-GB" sz="2400" dirty="0" err="1" smtClean="0"/>
              <a:t>Limavady</a:t>
            </a:r>
            <a:r>
              <a:rPr lang="en-GB" sz="2400" dirty="0" smtClean="0"/>
              <a:t> Primary School.  </a:t>
            </a:r>
            <a:endParaRPr lang="en-GB" sz="2400" dirty="0"/>
          </a:p>
        </p:txBody>
      </p:sp>
      <p:pic>
        <p:nvPicPr>
          <p:cNvPr id="3074" name="Picture 2" descr="https://scontent-b-lhr.xx.fbcdn.net/hphotos-xfa1/v/t1.0-9/10390312_906537019372166_7011323961015668279_n.jpg?oh=4fba73f5afbfcba1302beb7ef3858be7&amp;oe=54F6DBF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560" y="300755"/>
            <a:ext cx="302433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a-lhr.xx.fbcdn.net/hphotos-xpa1/v/t1.0-9/10271465_906537056038829_4268312794896600345_n.jpg?oh=a527dc15dfda02438f7ba60d10ca5fed&amp;oe=54BA71DB"/>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2584" y="2812414"/>
            <a:ext cx="4055435" cy="30415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9672" y="6309320"/>
            <a:ext cx="6471965" cy="400110"/>
          </a:xfrm>
          <a:prstGeom prst="rect">
            <a:avLst/>
          </a:prstGeom>
          <a:noFill/>
        </p:spPr>
        <p:txBody>
          <a:bodyPr wrap="none" rtlCol="0">
            <a:spAutoFit/>
          </a:bodyPr>
          <a:lstStyle/>
          <a:p>
            <a:r>
              <a:rPr lang="en-GB" sz="2000" dirty="0" smtClean="0"/>
              <a:t>www.ecofriendlykids.co.uk/build-greenhouse-plastic-bottles</a:t>
            </a:r>
            <a:endParaRPr lang="en-GB" sz="2000" dirty="0"/>
          </a:p>
        </p:txBody>
      </p:sp>
    </p:spTree>
    <p:extLst>
      <p:ext uri="{BB962C8B-B14F-4D97-AF65-F5344CB8AC3E}">
        <p14:creationId xmlns:p14="http://schemas.microsoft.com/office/powerpoint/2010/main" val="3266433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rtlCol="0">
            <a:normAutofit/>
          </a:bodyPr>
          <a:lstStyle/>
          <a:p>
            <a:pPr eaLnBrk="1" fontAlgn="auto" hangingPunct="1">
              <a:spcAft>
                <a:spcPts val="0"/>
              </a:spcAft>
              <a:defRPr/>
            </a:pPr>
            <a:r>
              <a:rPr lang="en-GB" dirty="0" smtClean="0">
                <a:solidFill>
                  <a:schemeClr val="accent4">
                    <a:lumMod val="75000"/>
                  </a:schemeClr>
                </a:solidFill>
                <a:latin typeface="+mn-lt"/>
              </a:rPr>
              <a:t>Use a </a:t>
            </a:r>
            <a:r>
              <a:rPr lang="en-GB" dirty="0" smtClean="0">
                <a:solidFill>
                  <a:srgbClr val="00B050"/>
                </a:solidFill>
                <a:latin typeface="+mn-lt"/>
              </a:rPr>
              <a:t>reusable</a:t>
            </a:r>
            <a:r>
              <a:rPr lang="en-GB" dirty="0" smtClean="0">
                <a:solidFill>
                  <a:schemeClr val="accent4">
                    <a:lumMod val="75000"/>
                  </a:schemeClr>
                </a:solidFill>
                <a:latin typeface="+mn-lt"/>
              </a:rPr>
              <a:t> shopping bag</a:t>
            </a:r>
            <a:endParaRPr lang="en-US" dirty="0" smtClean="0">
              <a:solidFill>
                <a:schemeClr val="accent4">
                  <a:lumMod val="75000"/>
                </a:schemeClr>
              </a:solidFill>
              <a:latin typeface="+mn-lt"/>
            </a:endParaRPr>
          </a:p>
        </p:txBody>
      </p:sp>
      <p:pic>
        <p:nvPicPr>
          <p:cNvPr id="3076" name="Picture 4" descr="http://storage.canoe.ca/v1/blogs-prod-photos/d/a/9/3/d/da93dc9b445defa7a9d9240ec30d37fd.jpg?stmp=133225175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99" r="100000"/>
                    </a14:imgEffect>
                  </a14:imgLayer>
                </a14:imgProps>
              </a:ext>
              <a:ext uri="{28A0092B-C50C-407E-A947-70E740481C1C}">
                <a14:useLocalDpi xmlns:a14="http://schemas.microsoft.com/office/drawing/2010/main"/>
              </a:ext>
            </a:extLst>
          </a:blip>
          <a:srcRect/>
          <a:stretch>
            <a:fillRect/>
          </a:stretch>
        </p:blipFill>
        <p:spPr bwMode="auto">
          <a:xfrm>
            <a:off x="1403648" y="1787088"/>
            <a:ext cx="34671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080" y="1787088"/>
            <a:ext cx="3240360" cy="2308324"/>
          </a:xfrm>
          <a:prstGeom prst="rect">
            <a:avLst/>
          </a:prstGeom>
          <a:noFill/>
        </p:spPr>
        <p:txBody>
          <a:bodyPr wrap="square" rtlCol="0">
            <a:spAutoFit/>
          </a:bodyPr>
          <a:lstStyle/>
          <a:p>
            <a:r>
              <a:rPr lang="en-GB" sz="4800" dirty="0" smtClean="0"/>
              <a:t>Remember to use your bag!!</a:t>
            </a:r>
            <a:endParaRPr lang="en-GB" sz="4800" b="1" dirty="0"/>
          </a:p>
        </p:txBody>
      </p:sp>
    </p:spTree>
    <p:custDataLst>
      <p:tags r:id="rId1"/>
    </p:custDataLst>
    <p:extLst>
      <p:ext uri="{BB962C8B-B14F-4D97-AF65-F5344CB8AC3E}">
        <p14:creationId xmlns:p14="http://schemas.microsoft.com/office/powerpoint/2010/main" val="420772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inkgreenliveclean.com/wp-content/uploads/2010/03/Recycled-Pens-and-Pencil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4308701">
            <a:off x="6652230" y="4041096"/>
            <a:ext cx="1669514" cy="2666046"/>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avingslifestyle.com/wp-content/uploads/2011/06/Bounty-Paper-Towels-6-pk.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6866" y="4000311"/>
            <a:ext cx="2573554" cy="25423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0419" y="1738551"/>
            <a:ext cx="2729273" cy="2554545"/>
          </a:xfrm>
          <a:prstGeom prst="rect">
            <a:avLst/>
          </a:prstGeom>
          <a:noFill/>
        </p:spPr>
        <p:txBody>
          <a:bodyPr wrap="none" rtlCol="0">
            <a:spAutoFit/>
          </a:bodyPr>
          <a:lstStyle/>
          <a:p>
            <a:r>
              <a:rPr lang="en-GB" sz="3200" dirty="0" smtClean="0">
                <a:latin typeface="+mj-lt"/>
              </a:rPr>
              <a:t>New products </a:t>
            </a:r>
          </a:p>
          <a:p>
            <a:r>
              <a:rPr lang="en-GB" sz="3200" dirty="0" smtClean="0">
                <a:latin typeface="+mj-lt"/>
              </a:rPr>
              <a:t>can be </a:t>
            </a:r>
          </a:p>
          <a:p>
            <a:r>
              <a:rPr lang="en-GB" sz="3200" dirty="0" smtClean="0">
                <a:latin typeface="+mj-lt"/>
              </a:rPr>
              <a:t>made from</a:t>
            </a:r>
          </a:p>
          <a:p>
            <a:r>
              <a:rPr lang="en-GB" sz="3200" dirty="0">
                <a:latin typeface="+mj-lt"/>
              </a:rPr>
              <a:t>r</a:t>
            </a:r>
            <a:r>
              <a:rPr lang="en-GB" sz="3200" dirty="0" smtClean="0">
                <a:latin typeface="+mj-lt"/>
              </a:rPr>
              <a:t>ecycled paper </a:t>
            </a:r>
          </a:p>
          <a:p>
            <a:r>
              <a:rPr lang="en-GB" sz="3200" dirty="0" smtClean="0">
                <a:latin typeface="+mj-lt"/>
              </a:rPr>
              <a:t>and plastic </a:t>
            </a:r>
            <a:endParaRPr lang="en-GB" sz="3200" dirty="0">
              <a:latin typeface="+mj-lt"/>
            </a:endParaRPr>
          </a:p>
        </p:txBody>
      </p:sp>
      <p:pic>
        <p:nvPicPr>
          <p:cNvPr id="8" name="Picture 2" descr="http://kitchen.apartmenttherapy.com/images/uploads/11_16%20recycline%20giveaway.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6865" y="1941467"/>
            <a:ext cx="2573554" cy="20588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www.solwayrecycling.co.uk/media/uploads/cat-236/recycled-plastic-bench-detail.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16312" y="1849000"/>
            <a:ext cx="2942711" cy="266204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officeshopping.co.uk/images/product_images/377678.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6200" b="85200" l="1200" r="99200"/>
                    </a14:imgEffect>
                  </a14:imgLayer>
                </a14:imgProps>
              </a:ext>
              <a:ext uri="{28A0092B-C50C-407E-A947-70E740481C1C}">
                <a14:useLocalDpi xmlns:a14="http://schemas.microsoft.com/office/drawing/2010/main"/>
              </a:ext>
            </a:extLst>
          </a:blip>
          <a:srcRect/>
          <a:stretch>
            <a:fillRect/>
          </a:stretch>
        </p:blipFill>
        <p:spPr bwMode="auto">
          <a:xfrm>
            <a:off x="2557263" y="3573016"/>
            <a:ext cx="3931345" cy="38913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harrogate.gov.uk/PublishingImages/Recycle%20log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93341" y="251613"/>
            <a:ext cx="3795267" cy="141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5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rtlCol="0">
            <a:normAutofit/>
          </a:bodyPr>
          <a:lstStyle/>
          <a:p>
            <a:pPr eaLnBrk="1" fontAlgn="auto" hangingPunct="1">
              <a:spcAft>
                <a:spcPts val="0"/>
              </a:spcAft>
              <a:defRPr/>
            </a:pPr>
            <a:r>
              <a:rPr lang="en-US" dirty="0" smtClean="0">
                <a:solidFill>
                  <a:schemeClr val="accent4">
                    <a:lumMod val="75000"/>
                  </a:schemeClr>
                </a:solidFill>
                <a:latin typeface="+mn-lt"/>
              </a:rPr>
              <a:t>Did you know?</a:t>
            </a:r>
          </a:p>
        </p:txBody>
      </p:sp>
      <p:sp>
        <p:nvSpPr>
          <p:cNvPr id="11267" name="Rectangle 3"/>
          <p:cNvSpPr>
            <a:spLocks noGrp="1" noChangeArrowheads="1"/>
          </p:cNvSpPr>
          <p:nvPr>
            <p:ph idx="1"/>
          </p:nvPr>
        </p:nvSpPr>
        <p:spPr/>
        <p:txBody>
          <a:bodyPr rtlCol="0">
            <a:normAutofit/>
          </a:bodyPr>
          <a:lstStyle/>
          <a:p>
            <a:pPr eaLnBrk="1" fontAlgn="auto" hangingPunct="1">
              <a:spcAft>
                <a:spcPts val="0"/>
              </a:spcAft>
              <a:buFont typeface="Arial" pitchFamily="34" charset="0"/>
              <a:buNone/>
              <a:defRPr/>
            </a:pPr>
            <a:r>
              <a:rPr lang="en-US" dirty="0" smtClean="0">
                <a:solidFill>
                  <a:schemeClr val="accent4">
                    <a:lumMod val="75000"/>
                  </a:schemeClr>
                </a:solidFill>
                <a:latin typeface="Comic Sans MS" pitchFamily="66" charset="0"/>
              </a:rPr>
              <a:t>	</a:t>
            </a:r>
            <a:r>
              <a:rPr lang="en-US" dirty="0" smtClean="0">
                <a:solidFill>
                  <a:schemeClr val="accent4">
                    <a:lumMod val="75000"/>
                  </a:schemeClr>
                </a:solidFill>
              </a:rPr>
              <a:t>25 </a:t>
            </a:r>
            <a:r>
              <a:rPr lang="en-US" dirty="0" smtClean="0">
                <a:solidFill>
                  <a:srgbClr val="92D050"/>
                </a:solidFill>
              </a:rPr>
              <a:t>recycled</a:t>
            </a:r>
            <a:r>
              <a:rPr lang="en-US" dirty="0" smtClean="0">
                <a:solidFill>
                  <a:schemeClr val="accent4">
                    <a:lumMod val="75000"/>
                  </a:schemeClr>
                </a:solidFill>
              </a:rPr>
              <a:t> plastic bottles can make one fleece jacket. </a:t>
            </a:r>
          </a:p>
        </p:txBody>
      </p:sp>
      <p:pic>
        <p:nvPicPr>
          <p:cNvPr id="24580" name="Picture 5" descr="plastic_water_bot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3608" y="2780928"/>
            <a:ext cx="2619924" cy="309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700-full-zip-fleec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04995" y="2852936"/>
            <a:ext cx="2801906" cy="309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3995936" y="40868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341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712968" cy="1143000"/>
          </a:xfrm>
        </p:spPr>
        <p:txBody>
          <a:bodyPr>
            <a:normAutofit fontScale="90000"/>
          </a:bodyPr>
          <a:lstStyle/>
          <a:p>
            <a:r>
              <a:rPr lang="en-GB" b="1" dirty="0" smtClean="0">
                <a:solidFill>
                  <a:srgbClr val="00B050"/>
                </a:solidFill>
              </a:rPr>
              <a:t>Recycling</a:t>
            </a:r>
            <a:r>
              <a:rPr lang="en-GB" dirty="0" smtClean="0">
                <a:solidFill>
                  <a:srgbClr val="00B050"/>
                </a:solidFill>
              </a:rPr>
              <a:t> paper rather than using fresh wood pulp-</a:t>
            </a:r>
            <a:endParaRPr lang="en-GB" dirty="0">
              <a:solidFill>
                <a:srgbClr val="00B050"/>
              </a:solidFill>
            </a:endParaRPr>
          </a:p>
        </p:txBody>
      </p:sp>
      <p:sp>
        <p:nvSpPr>
          <p:cNvPr id="3" name="Content Placeholder 2"/>
          <p:cNvSpPr>
            <a:spLocks noGrp="1"/>
          </p:cNvSpPr>
          <p:nvPr>
            <p:ph idx="1"/>
          </p:nvPr>
        </p:nvSpPr>
        <p:spPr>
          <a:xfrm>
            <a:off x="395536" y="2276872"/>
            <a:ext cx="8229600" cy="3816424"/>
          </a:xfrm>
        </p:spPr>
        <p:txBody>
          <a:bodyPr>
            <a:normAutofit lnSpcReduction="10000"/>
          </a:bodyPr>
          <a:lstStyle/>
          <a:p>
            <a:r>
              <a:rPr lang="en-GB" dirty="0" smtClean="0"/>
              <a:t>Uses 70% less energy</a:t>
            </a:r>
          </a:p>
          <a:p>
            <a:r>
              <a:rPr lang="en-GB" dirty="0" smtClean="0"/>
              <a:t>Causes 74% less air pollution </a:t>
            </a:r>
          </a:p>
          <a:p>
            <a:r>
              <a:rPr lang="en-GB" dirty="0" smtClean="0"/>
              <a:t>35% less water pollution </a:t>
            </a:r>
          </a:p>
          <a:p>
            <a:r>
              <a:rPr lang="en-GB" dirty="0" smtClean="0"/>
              <a:t>Saves 7000 gallons of water</a:t>
            </a:r>
          </a:p>
          <a:p>
            <a:pPr marL="0" indent="0">
              <a:buNone/>
            </a:pPr>
            <a:r>
              <a:rPr lang="en-GB" dirty="0" smtClean="0"/>
              <a:t>(per tonne)</a:t>
            </a:r>
          </a:p>
          <a:p>
            <a:r>
              <a:rPr lang="en-GB" dirty="0" smtClean="0"/>
              <a:t>Saves enough energy to heat </a:t>
            </a:r>
          </a:p>
          <a:p>
            <a:pPr marL="0" indent="0">
              <a:buNone/>
            </a:pPr>
            <a:r>
              <a:rPr lang="en-GB" dirty="0" smtClean="0"/>
              <a:t>the average house for 6 months (per tonne)</a:t>
            </a:r>
            <a:endParaRPr lang="en-GB" dirty="0"/>
          </a:p>
        </p:txBody>
      </p:sp>
      <p:pic>
        <p:nvPicPr>
          <p:cNvPr id="5122" name="Picture 2" descr="H:\Eco-Schools\ES 2014-2015\Councils\BCC\Wheelie Big Challenge\Design work\wheelie strong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60068" y="1628800"/>
            <a:ext cx="3281467" cy="379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34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GB" dirty="0" smtClean="0">
                <a:solidFill>
                  <a:srgbClr val="00B050"/>
                </a:solidFill>
              </a:rPr>
              <a:t>Do you know where your recycling bin is at school? </a:t>
            </a:r>
            <a:endParaRPr lang="en-GB" dirty="0">
              <a:solidFill>
                <a:srgbClr val="00B050"/>
              </a:solidFill>
            </a:endParaRPr>
          </a:p>
        </p:txBody>
      </p:sp>
      <p:sp>
        <p:nvSpPr>
          <p:cNvPr id="3" name="Content Placeholder 2"/>
          <p:cNvSpPr>
            <a:spLocks noGrp="1"/>
          </p:cNvSpPr>
          <p:nvPr>
            <p:ph idx="1"/>
          </p:nvPr>
        </p:nvSpPr>
        <p:spPr>
          <a:xfrm>
            <a:off x="899592" y="3976464"/>
            <a:ext cx="5554960" cy="1684784"/>
          </a:xfrm>
        </p:spPr>
        <p:txBody>
          <a:bodyPr>
            <a:normAutofit/>
          </a:bodyPr>
          <a:lstStyle/>
          <a:p>
            <a:pPr marL="0" indent="0">
              <a:buNone/>
            </a:pPr>
            <a:r>
              <a:rPr lang="en-GB" sz="4000" dirty="0" smtClean="0">
                <a:solidFill>
                  <a:srgbClr val="00B050"/>
                </a:solidFill>
              </a:rPr>
              <a:t>What colour is your </a:t>
            </a:r>
          </a:p>
          <a:p>
            <a:pPr marL="0" indent="0">
              <a:buNone/>
            </a:pPr>
            <a:r>
              <a:rPr lang="en-GB" sz="4000" dirty="0" smtClean="0">
                <a:solidFill>
                  <a:srgbClr val="00B050"/>
                </a:solidFill>
              </a:rPr>
              <a:t>recycling bin at home? </a:t>
            </a:r>
            <a:endParaRPr lang="en-GB" sz="4000" dirty="0">
              <a:solidFill>
                <a:srgbClr val="00B050"/>
              </a:solidFill>
            </a:endParaRPr>
          </a:p>
        </p:txBody>
      </p:sp>
      <p:sp>
        <p:nvSpPr>
          <p:cNvPr id="2" name="TextBox 1"/>
          <p:cNvSpPr txBox="1"/>
          <p:nvPr/>
        </p:nvSpPr>
        <p:spPr>
          <a:xfrm>
            <a:off x="1187624" y="5522905"/>
            <a:ext cx="5904656" cy="830997"/>
          </a:xfrm>
          <a:prstGeom prst="rect">
            <a:avLst/>
          </a:prstGeom>
          <a:noFill/>
        </p:spPr>
        <p:txBody>
          <a:bodyPr wrap="square" rtlCol="0">
            <a:spAutoFit/>
          </a:bodyPr>
          <a:lstStyle/>
          <a:p>
            <a:r>
              <a:rPr lang="en-GB" sz="2400" dirty="0"/>
              <a:t>http://www.antrimandnewtownabbey.gov.uk/Residents/Waste-Recycling/Blue-Bins</a:t>
            </a:r>
          </a:p>
        </p:txBody>
      </p:sp>
      <p:pic>
        <p:nvPicPr>
          <p:cNvPr id="2059" name="Picture 11" descr="H:\IMAGE LIBRARY\ECO-SCHOOLS\Eco-Home\Tom 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56175" y="1772815"/>
            <a:ext cx="2136947" cy="31170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19" y="1723627"/>
            <a:ext cx="3024853" cy="2017372"/>
          </a:xfrm>
          <a:prstGeom prst="rect">
            <a:avLst/>
          </a:prstGeom>
        </p:spPr>
      </p:pic>
    </p:spTree>
    <p:extLst>
      <p:ext uri="{BB962C8B-B14F-4D97-AF65-F5344CB8AC3E}">
        <p14:creationId xmlns:p14="http://schemas.microsoft.com/office/powerpoint/2010/main" val="55975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co-Schools\ES 2014-2015\Councils\BCC\Wheelie Big Challenge\Design work\wheelie wavin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6228686" y="2276872"/>
            <a:ext cx="2052851" cy="22476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34250" t="22377" r="35826" b="18017"/>
          <a:stretch/>
        </p:blipFill>
        <p:spPr>
          <a:xfrm>
            <a:off x="683568" y="1844824"/>
            <a:ext cx="4392488" cy="473926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398" y="5982047"/>
            <a:ext cx="2951602" cy="874018"/>
          </a:xfrm>
          <a:prstGeom prst="rect">
            <a:avLst/>
          </a:prstGeom>
        </p:spPr>
      </p:pic>
      <p:sp>
        <p:nvSpPr>
          <p:cNvPr id="8" name="TextBox 7"/>
          <p:cNvSpPr txBox="1"/>
          <p:nvPr/>
        </p:nvSpPr>
        <p:spPr>
          <a:xfrm>
            <a:off x="215734" y="764704"/>
            <a:ext cx="5976664" cy="1015663"/>
          </a:xfrm>
          <a:prstGeom prst="rect">
            <a:avLst/>
          </a:prstGeom>
          <a:noFill/>
        </p:spPr>
        <p:txBody>
          <a:bodyPr wrap="square" rtlCol="0">
            <a:spAutoFit/>
          </a:bodyPr>
          <a:lstStyle/>
          <a:p>
            <a:r>
              <a:rPr lang="en-GB" sz="2000" dirty="0" smtClean="0"/>
              <a:t>Each school is a bit different with what they can recycle but in general the following items can be recycled: (including at home!)</a:t>
            </a:r>
            <a:endParaRPr lang="en-GB" sz="2000" dirty="0"/>
          </a:p>
        </p:txBody>
      </p:sp>
    </p:spTree>
    <p:extLst>
      <p:ext uri="{BB962C8B-B14F-4D97-AF65-F5344CB8AC3E}">
        <p14:creationId xmlns:p14="http://schemas.microsoft.com/office/powerpoint/2010/main" val="98637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t0.gstatic.com/images?q=tbn:ANd9GcQJ3MiUCKUN9dk3QAjrLc7Qjy4ziypoN75a5vlsH324nKqAh-L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7803296" y="4225888"/>
            <a:ext cx="1089184" cy="24046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3 Trees Activity</a:t>
            </a:r>
            <a:endParaRPr lang="en-GB" dirty="0"/>
          </a:p>
        </p:txBody>
      </p:sp>
      <p:sp>
        <p:nvSpPr>
          <p:cNvPr id="3" name="Content Placeholder 2"/>
          <p:cNvSpPr>
            <a:spLocks noGrp="1"/>
          </p:cNvSpPr>
          <p:nvPr>
            <p:ph idx="1"/>
          </p:nvPr>
        </p:nvSpPr>
        <p:spPr>
          <a:xfrm>
            <a:off x="467544" y="1340768"/>
            <a:ext cx="8229600" cy="4525963"/>
          </a:xfrm>
        </p:spPr>
        <p:txBody>
          <a:bodyPr>
            <a:normAutofit/>
          </a:bodyPr>
          <a:lstStyle/>
          <a:p>
            <a:r>
              <a:rPr lang="en-GB" dirty="0" smtClean="0"/>
              <a:t>Every family uses around 3 trees worth of paper each year.</a:t>
            </a:r>
          </a:p>
          <a:p>
            <a:r>
              <a:rPr lang="en-GB" dirty="0" smtClean="0"/>
              <a:t>Cut 3 tree shapes out of scrap paper.</a:t>
            </a:r>
          </a:p>
          <a:p>
            <a:r>
              <a:rPr lang="en-GB" dirty="0" smtClean="0"/>
              <a:t>Stick them all on the board or wall.</a:t>
            </a:r>
          </a:p>
          <a:p>
            <a:r>
              <a:rPr lang="en-GB" dirty="0" smtClean="0"/>
              <a:t>How many trees will your families in this class use this year?</a:t>
            </a:r>
          </a:p>
          <a:p>
            <a:r>
              <a:rPr lang="en-GB" dirty="0" smtClean="0"/>
              <a:t>Why is this bad?</a:t>
            </a:r>
          </a:p>
          <a:p>
            <a:r>
              <a:rPr lang="en-GB" dirty="0" smtClean="0"/>
              <a:t>What can we do to help?</a:t>
            </a:r>
            <a:endParaRPr lang="en-GB" dirty="0"/>
          </a:p>
        </p:txBody>
      </p:sp>
      <p:pic>
        <p:nvPicPr>
          <p:cNvPr id="2054" name="Picture 6" descr="http://t0.gstatic.com/images?q=tbn:ANd9GcQJ3MiUCKUN9dk3QAjrLc7Qjy4ziypoN75a5vlsH324nKqAh-L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3352" y="4225887"/>
            <a:ext cx="1327672" cy="24046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0.gstatic.com/images?q=tbn:ANd9GcQJ3MiUCKUN9dk3QAjrLc7Qjy4ziypoN75a5vlsH324nKqAh-L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5408" y="4225887"/>
            <a:ext cx="1581537" cy="240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75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1268760"/>
            <a:ext cx="7092788" cy="1569660"/>
          </a:xfrm>
          <a:prstGeom prst="rect">
            <a:avLst/>
          </a:prstGeom>
          <a:noFill/>
        </p:spPr>
        <p:txBody>
          <a:bodyPr wrap="square" rtlCol="0">
            <a:spAutoFit/>
          </a:bodyPr>
          <a:lstStyle/>
          <a:p>
            <a:r>
              <a:rPr lang="en-GB" sz="3200" dirty="0"/>
              <a:t>1</a:t>
            </a:r>
            <a:r>
              <a:rPr lang="en-GB" sz="3200" dirty="0" smtClean="0"/>
              <a:t>. Have a sneak peek into the waste bin at home. Is there stuff in there that could be recycled?</a:t>
            </a:r>
            <a:endParaRPr lang="en-GB" sz="3200" dirty="0"/>
          </a:p>
        </p:txBody>
      </p:sp>
      <p:pic>
        <p:nvPicPr>
          <p:cNvPr id="7170" name="Picture 2" descr="H:\Eco-Schools\ES 2014-2015\Councils\BCC\Wheelie Big Challenge\Design work\wheelie wavin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8626" y="3212976"/>
            <a:ext cx="2741385" cy="300151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Eco-Schools\ES 2014-2015\Councils\BCC\Wheelie Big Challenge\Design work\wheelie big challenge text onl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304" y="142364"/>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Home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
        <p:nvSpPr>
          <p:cNvPr id="8" name="TextBox 7"/>
          <p:cNvSpPr txBox="1"/>
          <p:nvPr/>
        </p:nvSpPr>
        <p:spPr>
          <a:xfrm>
            <a:off x="3851920" y="3051740"/>
            <a:ext cx="4464496" cy="3816429"/>
          </a:xfrm>
          <a:prstGeom prst="rect">
            <a:avLst/>
          </a:prstGeom>
          <a:noFill/>
        </p:spPr>
        <p:txBody>
          <a:bodyPr wrap="square" rtlCol="0">
            <a:spAutoFit/>
          </a:bodyPr>
          <a:lstStyle/>
          <a:p>
            <a:r>
              <a:rPr lang="en-GB" sz="3200" dirty="0"/>
              <a:t>2</a:t>
            </a:r>
            <a:r>
              <a:rPr lang="en-GB" sz="3200" dirty="0" smtClean="0"/>
              <a:t>. Visit the Antrim and Newtownabbey Borough Council </a:t>
            </a:r>
            <a:r>
              <a:rPr lang="en-GB" sz="3200" dirty="0"/>
              <a:t>website </a:t>
            </a:r>
            <a:r>
              <a:rPr lang="en-GB" sz="3200" dirty="0">
                <a:hlinkClick r:id="rId5"/>
              </a:rPr>
              <a:t>http://</a:t>
            </a:r>
            <a:r>
              <a:rPr lang="en-GB" sz="3200" dirty="0" smtClean="0">
                <a:hlinkClick r:id="rId5"/>
              </a:rPr>
              <a:t>www.belfastcity.gov.uk/bins-recycling/bins-recycling.aspx</a:t>
            </a:r>
            <a:r>
              <a:rPr lang="en-GB" sz="3200" dirty="0" smtClean="0"/>
              <a:t> and check what goes in your bins. </a:t>
            </a:r>
            <a:endParaRPr lang="en-GB" sz="3200" dirty="0"/>
          </a:p>
          <a:p>
            <a:endParaRPr lang="en-GB" dirty="0"/>
          </a:p>
        </p:txBody>
      </p:sp>
    </p:spTree>
    <p:extLst>
      <p:ext uri="{BB962C8B-B14F-4D97-AF65-F5344CB8AC3E}">
        <p14:creationId xmlns:p14="http://schemas.microsoft.com/office/powerpoint/2010/main" val="586971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Waste?</a:t>
            </a:r>
            <a:endParaRPr lang="en-GB" dirty="0"/>
          </a:p>
        </p:txBody>
      </p:sp>
      <p:sp>
        <p:nvSpPr>
          <p:cNvPr id="3" name="Content Placeholder 2"/>
          <p:cNvSpPr>
            <a:spLocks noGrp="1"/>
          </p:cNvSpPr>
          <p:nvPr>
            <p:ph idx="1"/>
          </p:nvPr>
        </p:nvSpPr>
        <p:spPr>
          <a:xfrm>
            <a:off x="395536" y="5229200"/>
            <a:ext cx="8229600" cy="892696"/>
          </a:xfrm>
        </p:spPr>
        <p:txBody>
          <a:bodyPr>
            <a:normAutofit fontScale="92500"/>
          </a:bodyPr>
          <a:lstStyle/>
          <a:p>
            <a:r>
              <a:rPr lang="en-GB" dirty="0" smtClean="0"/>
              <a:t>Waste is rubbish that goes to landfill (the dump) </a:t>
            </a:r>
          </a:p>
          <a:p>
            <a:pPr marL="0" indent="0">
              <a:buNone/>
            </a:pPr>
            <a:endParaRPr lang="en-GB" dirty="0"/>
          </a:p>
        </p:txBody>
      </p:sp>
      <p:pic>
        <p:nvPicPr>
          <p:cNvPr id="5" name="Picture 6" descr="003belfast_800x37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5616" y="1412776"/>
            <a:ext cx="712879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874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915000" cy="4525963"/>
          </a:xfrm>
        </p:spPr>
        <p:txBody>
          <a:bodyPr>
            <a:normAutofit fontScale="85000" lnSpcReduction="10000"/>
          </a:bodyPr>
          <a:lstStyle/>
          <a:p>
            <a:r>
              <a:rPr lang="en-GB" dirty="0" smtClean="0"/>
              <a:t>Help your Eco-Committee research waste at school.</a:t>
            </a:r>
          </a:p>
          <a:p>
            <a:r>
              <a:rPr lang="en-GB" dirty="0" smtClean="0"/>
              <a:t>How many recycling bins does the school have?</a:t>
            </a:r>
          </a:p>
          <a:p>
            <a:r>
              <a:rPr lang="en-GB" dirty="0" smtClean="0"/>
              <a:t>Are they being used in the best way?</a:t>
            </a:r>
          </a:p>
          <a:p>
            <a:r>
              <a:rPr lang="en-GB" dirty="0" smtClean="0"/>
              <a:t>Are items in your waste bin that should be in the recycling bin?</a:t>
            </a:r>
          </a:p>
          <a:p>
            <a:r>
              <a:rPr lang="en-GB" dirty="0" smtClean="0"/>
              <a:t>What could you do to improve things?</a:t>
            </a:r>
          </a:p>
          <a:p>
            <a:r>
              <a:rPr lang="en-GB" dirty="0" smtClean="0"/>
              <a:t>Keep a record of your actions – have they worked? </a:t>
            </a:r>
            <a:endParaRPr lang="en-GB" dirty="0"/>
          </a:p>
        </p:txBody>
      </p:sp>
      <p:pic>
        <p:nvPicPr>
          <p:cNvPr id="8194" name="Picture 2" descr="H:\Eco-Schools\ES 2014-2015\Councils\BCC\Wheelie Big Challenge\Design work\wheelie strong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2178184"/>
            <a:ext cx="3156894" cy="3649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Eco-Schools\ES 2014-2015\Councils\BCC\Wheelie Big Challenge\Design work\wheelie big challenge text only.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8484" y="147300"/>
            <a:ext cx="2020031" cy="113818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717340" y="142488"/>
            <a:ext cx="627504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ln w="22225" cmpd="sng">
                  <a:solidFill>
                    <a:srgbClr val="FFC000"/>
                  </a:solidFill>
                  <a:prstDash val="solid"/>
                </a:ln>
                <a:solidFill>
                  <a:srgbClr val="315683"/>
                </a:solidFill>
                <a:latin typeface="Impact" panose="020B0806030902050204" pitchFamily="34" charset="0"/>
                <a:cs typeface="Aharoni" panose="02010803020104030203" pitchFamily="2" charset="-79"/>
              </a:rPr>
              <a:t>School Actions</a:t>
            </a:r>
            <a:endParaRPr lang="en-GB" b="1" dirty="0">
              <a:ln w="22225" cmpd="sng">
                <a:solidFill>
                  <a:srgbClr val="FFC000"/>
                </a:solidFill>
                <a:prstDash val="solid"/>
              </a:ln>
              <a:solidFill>
                <a:srgbClr val="315683"/>
              </a:solidFill>
              <a:latin typeface="Impact" panose="020B0806030902050204" pitchFamily="34" charset="0"/>
              <a:cs typeface="Aharoni" panose="02010803020104030203" pitchFamily="2" charset="-79"/>
            </a:endParaRPr>
          </a:p>
        </p:txBody>
      </p:sp>
    </p:spTree>
    <p:extLst>
      <p:ext uri="{BB962C8B-B14F-4D97-AF65-F5344CB8AC3E}">
        <p14:creationId xmlns:p14="http://schemas.microsoft.com/office/powerpoint/2010/main" val="27872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350" y="2328850"/>
            <a:ext cx="8324106" cy="4525963"/>
          </a:xfrm>
        </p:spPr>
        <p:txBody>
          <a:bodyPr>
            <a:normAutofit/>
          </a:bodyPr>
          <a:lstStyle/>
          <a:p>
            <a:r>
              <a:rPr lang="en-GB" sz="2800" dirty="0"/>
              <a:t>Submit your findings, actions and results on waste to Eco-Schools by </a:t>
            </a:r>
            <a:r>
              <a:rPr lang="en-GB" sz="2800" b="1" dirty="0"/>
              <a:t>Thurs </a:t>
            </a:r>
            <a:r>
              <a:rPr lang="en-GB" sz="2800" b="1" dirty="0" smtClean="0"/>
              <a:t>16</a:t>
            </a:r>
            <a:r>
              <a:rPr lang="en-GB" sz="2800" b="1" baseline="30000" dirty="0" smtClean="0"/>
              <a:t>th</a:t>
            </a:r>
            <a:r>
              <a:rPr lang="en-GB" sz="2800" b="1" dirty="0" smtClean="0"/>
              <a:t> May </a:t>
            </a:r>
            <a:r>
              <a:rPr lang="en-GB" sz="2800" dirty="0" smtClean="0"/>
              <a:t>to </a:t>
            </a:r>
            <a:r>
              <a:rPr lang="en-GB" sz="2800" dirty="0"/>
              <a:t>be entered into the Wheelie Big Competition. </a:t>
            </a:r>
          </a:p>
          <a:p>
            <a:r>
              <a:rPr lang="en-GB" sz="2800" dirty="0"/>
              <a:t>Shortlisted schools will be invited to present their waste projects in an interesting display at </a:t>
            </a:r>
            <a:r>
              <a:rPr lang="en-GB" sz="2800" dirty="0" err="1"/>
              <a:t>Mossley</a:t>
            </a:r>
            <a:r>
              <a:rPr lang="en-GB" sz="2800" dirty="0"/>
              <a:t> Mill on </a:t>
            </a:r>
            <a:r>
              <a:rPr lang="en-GB" sz="2800" b="1" dirty="0"/>
              <a:t>30</a:t>
            </a:r>
            <a:r>
              <a:rPr lang="en-GB" sz="2800" b="1" baseline="30000" dirty="0"/>
              <a:t>th</a:t>
            </a:r>
            <a:r>
              <a:rPr lang="en-GB" sz="2800" b="1" dirty="0"/>
              <a:t> May </a:t>
            </a:r>
            <a:r>
              <a:rPr lang="en-GB" sz="2800" dirty="0"/>
              <a:t>for final judging. </a:t>
            </a:r>
          </a:p>
          <a:p>
            <a:r>
              <a:rPr lang="en-GB" sz="2800" dirty="0" smtClean="0"/>
              <a:t>Win </a:t>
            </a:r>
            <a:r>
              <a:rPr lang="en-GB" sz="2800" dirty="0"/>
              <a:t>your school a great prize, up to £500, and help work towards your next Eco-School award. </a:t>
            </a:r>
          </a:p>
        </p:txBody>
      </p:sp>
      <p:pic>
        <p:nvPicPr>
          <p:cNvPr id="9219" name="Picture 3" descr="H:\Eco-Schools\ES 2014-2015\Councils\BCC\Wheelie Big Challenge\Design work\wheelie big competition text only.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73235"/>
            <a:ext cx="4378127" cy="22443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Eco-Schools\ES 2014-2015\Councils\BCC\Wheelie Big Challenge\Design work\wheelie tape measur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6084168" y="332656"/>
            <a:ext cx="1656184" cy="195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6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Eco-Schools\ES 2014-2015\Councils\BCC\Wheelie Big Challenge\Design work\wheelie excited big challenge.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20272" y="260648"/>
            <a:ext cx="1765274" cy="2338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txBox="1">
            <a:spLocks noChangeArrowheads="1"/>
          </p:cNvSpPr>
          <p:nvPr/>
        </p:nvSpPr>
        <p:spPr bwMode="auto">
          <a:xfrm>
            <a:off x="251520" y="1448780"/>
            <a:ext cx="7128792" cy="3096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b="1" dirty="0" smtClean="0"/>
              <a:t>Useful Contact Information:</a:t>
            </a:r>
            <a:br>
              <a:rPr lang="en-US" altLang="en-US" sz="2800" b="1" dirty="0" smtClean="0"/>
            </a:br>
            <a:r>
              <a:rPr lang="en-US" altLang="en-US" sz="2800" b="1" dirty="0" smtClean="0"/>
              <a:t/>
            </a:r>
            <a:br>
              <a:rPr lang="en-US" altLang="en-US" sz="2800" b="1" dirty="0" smtClean="0"/>
            </a:br>
            <a:r>
              <a:rPr lang="en-GB" sz="2800" b="1" dirty="0"/>
              <a:t>Antrim and Newtownabbey Borough Council</a:t>
            </a:r>
            <a:r>
              <a:rPr lang="en-GB" sz="2400" dirty="0" smtClean="0"/>
              <a:t>, Waste Education and Awareness Officer: 028 9034 0254 </a:t>
            </a:r>
            <a:r>
              <a:rPr lang="en-GB" sz="2400" dirty="0" smtClean="0">
                <a:hlinkClick r:id="rId5"/>
              </a:rPr>
              <a:t>Joanne.Templeton@antrimandnewtownabbey.gov.uk</a:t>
            </a:r>
            <a:r>
              <a:rPr lang="en-GB" sz="2400" dirty="0" smtClean="0"/>
              <a:t> for visits and composting advice.</a:t>
            </a:r>
            <a:endParaRPr lang="en-US" altLang="en-US" sz="2400" dirty="0" smtClean="0">
              <a:latin typeface="Arial" charset="0"/>
              <a:cs typeface="Arial" charset="0"/>
            </a:endParaRPr>
          </a:p>
        </p:txBody>
      </p:sp>
      <p:sp>
        <p:nvSpPr>
          <p:cNvPr id="6" name="Rectangle 4"/>
          <p:cNvSpPr txBox="1">
            <a:spLocks noChangeArrowheads="1"/>
          </p:cNvSpPr>
          <p:nvPr/>
        </p:nvSpPr>
        <p:spPr bwMode="auto">
          <a:xfrm>
            <a:off x="251520" y="4370126"/>
            <a:ext cx="6624736" cy="11109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t>Eco-Schools :</a:t>
            </a:r>
            <a:r>
              <a:rPr lang="en-GB" sz="2800" dirty="0" smtClean="0"/>
              <a:t>028 9073 6920 </a:t>
            </a:r>
            <a:br>
              <a:rPr lang="en-GB" sz="2800" dirty="0" smtClean="0"/>
            </a:br>
            <a:r>
              <a:rPr lang="en-GB" sz="2400" dirty="0" smtClean="0">
                <a:hlinkClick r:id="rId6"/>
              </a:rPr>
              <a:t>eco-schools@keepnorthernirelandbeautiful.org</a:t>
            </a:r>
            <a:r>
              <a:rPr lang="en-GB" altLang="en-US" sz="2400" dirty="0" smtClean="0">
                <a:latin typeface="Arial" charset="0"/>
                <a:cs typeface="Arial" charset="0"/>
              </a:rPr>
              <a:t> </a:t>
            </a:r>
            <a:endParaRPr lang="en-US" altLang="en-US" sz="2400" dirty="0" smtClean="0">
              <a:latin typeface="Arial" charset="0"/>
              <a:cs typeface="Arial" charset="0"/>
            </a:endParaRPr>
          </a:p>
        </p:txBody>
      </p:sp>
    </p:spTree>
    <p:custDataLst>
      <p:tags r:id="rId1"/>
    </p:custDataLst>
    <p:extLst>
      <p:ext uri="{BB962C8B-B14F-4D97-AF65-F5344CB8AC3E}">
        <p14:creationId xmlns:p14="http://schemas.microsoft.com/office/powerpoint/2010/main" val="2226677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8" y="269776"/>
            <a:ext cx="8363272" cy="1143000"/>
          </a:xfrm>
        </p:spPr>
        <p:txBody>
          <a:bodyPr>
            <a:normAutofit fontScale="90000"/>
          </a:bodyPr>
          <a:lstStyle/>
          <a:p>
            <a:pPr algn="l"/>
            <a:r>
              <a:rPr lang="en-GB" sz="3200" dirty="0" smtClean="0"/>
              <a:t>People in Antrim and Newtownabbey send 30,000 tonnes to landfill each year. That’s the same weight as a cruise ship!</a:t>
            </a:r>
            <a:endParaRPr lang="en-GB" sz="3200" dirty="0"/>
          </a:p>
        </p:txBody>
      </p:sp>
      <p:sp>
        <p:nvSpPr>
          <p:cNvPr id="4" name="TextBox 3"/>
          <p:cNvSpPr txBox="1"/>
          <p:nvPr/>
        </p:nvSpPr>
        <p:spPr>
          <a:xfrm>
            <a:off x="0" y="5411433"/>
            <a:ext cx="7173539" cy="1384995"/>
          </a:xfrm>
          <a:prstGeom prst="rect">
            <a:avLst/>
          </a:prstGeom>
          <a:noFill/>
        </p:spPr>
        <p:txBody>
          <a:bodyPr wrap="square" rtlCol="0">
            <a:spAutoFit/>
          </a:bodyPr>
          <a:lstStyle/>
          <a:p>
            <a:pPr algn="ctr"/>
            <a:r>
              <a:rPr lang="en-GB" sz="2800" dirty="0" smtClean="0">
                <a:solidFill>
                  <a:srgbClr val="C00000"/>
                </a:solidFill>
              </a:rPr>
              <a:t>The council area </a:t>
            </a:r>
            <a:r>
              <a:rPr lang="en-GB" sz="2800" dirty="0" smtClean="0">
                <a:solidFill>
                  <a:srgbClr val="C00000"/>
                </a:solidFill>
              </a:rPr>
              <a:t>recycles and composts about 55% of its waste but it could be as high as 70%! So </a:t>
            </a:r>
            <a:r>
              <a:rPr lang="en-GB" sz="2800" dirty="0" smtClean="0">
                <a:solidFill>
                  <a:srgbClr val="C00000"/>
                </a:solidFill>
              </a:rPr>
              <a:t>we </a:t>
            </a:r>
            <a:r>
              <a:rPr lang="en-GB" sz="2800" dirty="0" smtClean="0">
                <a:solidFill>
                  <a:srgbClr val="C00000"/>
                </a:solidFill>
              </a:rPr>
              <a:t>can </a:t>
            </a:r>
            <a:r>
              <a:rPr lang="en-GB" sz="2800" dirty="0" smtClean="0">
                <a:solidFill>
                  <a:srgbClr val="C00000"/>
                </a:solidFill>
              </a:rPr>
              <a:t>do much better!!</a:t>
            </a:r>
            <a:endParaRPr lang="en-GB" sz="2800" dirty="0">
              <a:solidFill>
                <a:srgbClr val="C00000"/>
              </a:solidFill>
            </a:endParaRPr>
          </a:p>
        </p:txBody>
      </p:sp>
      <p:pic>
        <p:nvPicPr>
          <p:cNvPr id="20" name="Picture 19"/>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b="35632"/>
          <a:stretch/>
        </p:blipFill>
        <p:spPr>
          <a:xfrm>
            <a:off x="5436096" y="2550638"/>
            <a:ext cx="1767556" cy="1417443"/>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3178" y="5291312"/>
            <a:ext cx="1390220" cy="135080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5088" b="25470"/>
          <a:stretch/>
        </p:blipFill>
        <p:spPr>
          <a:xfrm>
            <a:off x="1691680" y="2934354"/>
            <a:ext cx="2621726" cy="95550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2501" y="1386656"/>
            <a:ext cx="4571005" cy="3588953"/>
          </a:xfrm>
          <a:prstGeom prst="rect">
            <a:avLst/>
          </a:prstGeom>
        </p:spPr>
      </p:pic>
    </p:spTree>
    <p:extLst>
      <p:ext uri="{BB962C8B-B14F-4D97-AF65-F5344CB8AC3E}">
        <p14:creationId xmlns:p14="http://schemas.microsoft.com/office/powerpoint/2010/main" val="172699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259" y="188640"/>
            <a:ext cx="6861448" cy="1143000"/>
          </a:xfrm>
        </p:spPr>
        <p:txBody>
          <a:bodyPr>
            <a:normAutofit/>
          </a:bodyPr>
          <a:lstStyle/>
          <a:p>
            <a:r>
              <a:rPr lang="en-GB" dirty="0" smtClean="0"/>
              <a:t>That’s a lot of waste!!</a:t>
            </a:r>
            <a:endParaRPr lang="en-GB" dirty="0"/>
          </a:p>
        </p:txBody>
      </p:sp>
      <p:sp>
        <p:nvSpPr>
          <p:cNvPr id="4" name="TextBox 3"/>
          <p:cNvSpPr txBox="1"/>
          <p:nvPr/>
        </p:nvSpPr>
        <p:spPr>
          <a:xfrm>
            <a:off x="2527492" y="1052736"/>
            <a:ext cx="3816424" cy="584775"/>
          </a:xfrm>
          <a:prstGeom prst="rect">
            <a:avLst/>
          </a:prstGeom>
          <a:noFill/>
        </p:spPr>
        <p:txBody>
          <a:bodyPr wrap="square" rtlCol="0">
            <a:spAutoFit/>
          </a:bodyPr>
          <a:lstStyle/>
          <a:p>
            <a:r>
              <a:rPr lang="en-GB" sz="3200" dirty="0" smtClean="0"/>
              <a:t>Why should we care?</a:t>
            </a:r>
            <a:endParaRPr lang="en-GB" sz="3200" dirty="0"/>
          </a:p>
        </p:txBody>
      </p:sp>
      <p:sp>
        <p:nvSpPr>
          <p:cNvPr id="5" name="TextBox 4"/>
          <p:cNvSpPr txBox="1"/>
          <p:nvPr/>
        </p:nvSpPr>
        <p:spPr>
          <a:xfrm>
            <a:off x="557770" y="1700808"/>
            <a:ext cx="3573992" cy="523220"/>
          </a:xfrm>
          <a:prstGeom prst="rect">
            <a:avLst/>
          </a:prstGeom>
          <a:noFill/>
        </p:spPr>
        <p:txBody>
          <a:bodyPr wrap="none" rtlCol="0">
            <a:spAutoFit/>
          </a:bodyPr>
          <a:lstStyle/>
          <a:p>
            <a:r>
              <a:rPr lang="en-GB" sz="2800" dirty="0" smtClean="0">
                <a:solidFill>
                  <a:srgbClr val="C00000"/>
                </a:solidFill>
              </a:rPr>
              <a:t>Because it costs money</a:t>
            </a:r>
            <a:endParaRPr lang="en-GB" sz="2800" dirty="0">
              <a:solidFill>
                <a:srgbClr val="C00000"/>
              </a:solidFill>
            </a:endParaRPr>
          </a:p>
        </p:txBody>
      </p:sp>
      <p:pic>
        <p:nvPicPr>
          <p:cNvPr id="4098" name="Picture 2" descr="http://datasource.net/wordpress/wp-content/uploads/2012/01/wasting_mon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2504621"/>
            <a:ext cx="2766623" cy="3242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7944" y="1700808"/>
            <a:ext cx="4983993" cy="523220"/>
          </a:xfrm>
          <a:prstGeom prst="rect">
            <a:avLst/>
          </a:prstGeom>
          <a:noFill/>
        </p:spPr>
        <p:txBody>
          <a:bodyPr wrap="none" rtlCol="0">
            <a:spAutoFit/>
          </a:bodyPr>
          <a:lstStyle/>
          <a:p>
            <a:r>
              <a:rPr lang="en-GB" sz="2800" dirty="0">
                <a:solidFill>
                  <a:schemeClr val="accent5">
                    <a:lumMod val="50000"/>
                  </a:schemeClr>
                </a:solidFill>
              </a:rPr>
              <a:t>a</a:t>
            </a:r>
            <a:r>
              <a:rPr lang="en-GB" sz="2800" dirty="0" smtClean="0">
                <a:solidFill>
                  <a:schemeClr val="accent5">
                    <a:lumMod val="50000"/>
                  </a:schemeClr>
                </a:solidFill>
              </a:rPr>
              <a:t>nd it’s bad for the environment.</a:t>
            </a:r>
            <a:endParaRPr lang="en-GB" sz="2800" dirty="0">
              <a:solidFill>
                <a:schemeClr val="accent5">
                  <a:lumMod val="50000"/>
                </a:schemeClr>
              </a:solidFill>
            </a:endParaRPr>
          </a:p>
        </p:txBody>
      </p:sp>
      <p:pic>
        <p:nvPicPr>
          <p:cNvPr id="4100" name="Picture 4" descr="http://alleghenysc.org/wp-content/uploads/2010/11/earthcrying.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65889" y="2522984"/>
            <a:ext cx="2956053" cy="322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93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336" y="298631"/>
            <a:ext cx="8496944" cy="1077218"/>
          </a:xfrm>
          <a:prstGeom prst="rect">
            <a:avLst/>
          </a:prstGeom>
          <a:noFill/>
        </p:spPr>
        <p:txBody>
          <a:bodyPr wrap="square" rtlCol="0">
            <a:spAutoFit/>
          </a:bodyPr>
          <a:lstStyle/>
          <a:p>
            <a:pPr algn="ctr"/>
            <a:r>
              <a:rPr lang="en-GB" sz="3200" dirty="0" smtClean="0"/>
              <a:t>Black bin landfill waste costs nearly </a:t>
            </a:r>
            <a:r>
              <a:rPr lang="en-GB" sz="3200" b="1" dirty="0" smtClean="0"/>
              <a:t>10 times </a:t>
            </a:r>
            <a:r>
              <a:rPr lang="en-GB" sz="3200" dirty="0" smtClean="0"/>
              <a:t>more than recycling. </a:t>
            </a:r>
            <a:endParaRPr lang="en-GB" sz="3200" dirty="0"/>
          </a:p>
        </p:txBody>
      </p:sp>
      <p:pic>
        <p:nvPicPr>
          <p:cNvPr id="1536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0459" y="1340767"/>
            <a:ext cx="2671575" cy="403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61483" y="1340768"/>
            <a:ext cx="5616430" cy="4031873"/>
          </a:xfrm>
          <a:prstGeom prst="rect">
            <a:avLst/>
          </a:prstGeom>
          <a:solidFill>
            <a:schemeClr val="bg1"/>
          </a:solidFill>
        </p:spPr>
        <p:txBody>
          <a:bodyPr wrap="square" rtlCol="0">
            <a:spAutoFit/>
          </a:bodyPr>
          <a:lstStyle/>
          <a:p>
            <a:pPr marL="457200" indent="-457200">
              <a:buFont typeface="Arial" panose="020B0604020202020204" pitchFamily="34" charset="0"/>
              <a:buChar char="•"/>
            </a:pPr>
            <a:endParaRPr lang="en-GB" sz="3200" dirty="0" smtClean="0"/>
          </a:p>
          <a:p>
            <a:pPr marL="457200" indent="-457200">
              <a:buFont typeface="Arial" panose="020B0604020202020204" pitchFamily="34" charset="0"/>
              <a:buChar char="•"/>
            </a:pPr>
            <a:r>
              <a:rPr lang="en-GB" sz="3200" b="1" dirty="0" smtClean="0"/>
              <a:t>Black Bin Waste &gt; Landfill costs £1000  / lorry to dispose of. </a:t>
            </a:r>
          </a:p>
          <a:p>
            <a:endParaRPr lang="en-GB" sz="3200" b="1" dirty="0"/>
          </a:p>
          <a:p>
            <a:pPr marL="457200" indent="-457200">
              <a:buFont typeface="Arial" panose="020B0604020202020204" pitchFamily="34" charset="0"/>
              <a:buChar char="•"/>
            </a:pPr>
            <a:r>
              <a:rPr lang="en-GB" sz="3200" b="1" dirty="0" smtClean="0">
                <a:solidFill>
                  <a:schemeClr val="accent3">
                    <a:lumMod val="75000"/>
                  </a:schemeClr>
                </a:solidFill>
              </a:rPr>
              <a:t>Recycling Box/Bin &gt; Recycling costs £100 / lorry to recycle.</a:t>
            </a:r>
          </a:p>
          <a:p>
            <a:r>
              <a:rPr lang="en-GB" sz="3200" dirty="0" smtClean="0"/>
              <a:t> </a:t>
            </a:r>
            <a:endParaRPr lang="en-GB" sz="3200" dirty="0"/>
          </a:p>
        </p:txBody>
      </p:sp>
    </p:spTree>
    <p:extLst>
      <p:ext uri="{BB962C8B-B14F-4D97-AF65-F5344CB8AC3E}">
        <p14:creationId xmlns:p14="http://schemas.microsoft.com/office/powerpoint/2010/main" val="374149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284630"/>
            <a:ext cx="8229600" cy="1143000"/>
          </a:xfrm>
        </p:spPr>
        <p:txBody>
          <a:bodyPr rtlCol="0">
            <a:normAutofit/>
          </a:bodyPr>
          <a:lstStyle/>
          <a:p>
            <a:pPr eaLnBrk="1" fontAlgn="auto" hangingPunct="1">
              <a:spcAft>
                <a:spcPts val="0"/>
              </a:spcAft>
              <a:defRPr/>
            </a:pPr>
            <a:r>
              <a:rPr lang="en-GB" dirty="0">
                <a:solidFill>
                  <a:schemeClr val="accent2">
                    <a:lumMod val="75000"/>
                  </a:schemeClr>
                </a:solidFill>
                <a:latin typeface="+mn-lt"/>
              </a:rPr>
              <a:t>W</a:t>
            </a:r>
            <a:r>
              <a:rPr lang="en-GB" dirty="0" smtClean="0">
                <a:solidFill>
                  <a:schemeClr val="accent2">
                    <a:lumMod val="75000"/>
                  </a:schemeClr>
                </a:solidFill>
                <a:latin typeface="+mn-lt"/>
              </a:rPr>
              <a:t>hat is paper made from?</a:t>
            </a:r>
            <a:endParaRPr lang="en-US" dirty="0" smtClean="0">
              <a:solidFill>
                <a:schemeClr val="accent2">
                  <a:lumMod val="75000"/>
                </a:schemeClr>
              </a:solidFill>
              <a:latin typeface="+mn-lt"/>
            </a:endParaRPr>
          </a:p>
        </p:txBody>
      </p:sp>
      <p:pic>
        <p:nvPicPr>
          <p:cNvPr id="9218" name="Picture 2" descr="http://www.psychologies.co.uk/wp-content/uploads/2010/07/Tre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7664" y="1412776"/>
            <a:ext cx="5838825" cy="3876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10082" y="5445224"/>
            <a:ext cx="19139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TREES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067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ctrTitle"/>
          </p:nvPr>
        </p:nvSpPr>
        <p:spPr>
          <a:xfrm>
            <a:off x="632372" y="188641"/>
            <a:ext cx="7992888" cy="1008111"/>
          </a:xfrm>
        </p:spPr>
        <p:txBody>
          <a:bodyPr rtlCol="0">
            <a:normAutofit/>
          </a:bodyPr>
          <a:lstStyle/>
          <a:p>
            <a:pPr eaLnBrk="1" fontAlgn="auto" hangingPunct="1">
              <a:spcAft>
                <a:spcPts val="0"/>
              </a:spcAft>
              <a:defRPr/>
            </a:pPr>
            <a:r>
              <a:rPr lang="en-US" sz="3600" dirty="0" smtClean="0">
                <a:solidFill>
                  <a:srgbClr val="00B050"/>
                </a:solidFill>
                <a:latin typeface="+mn-lt"/>
              </a:rPr>
              <a:t>Cutting down trees causes </a:t>
            </a:r>
            <a:r>
              <a:rPr lang="en-US" sz="3600" b="1" dirty="0" smtClean="0">
                <a:solidFill>
                  <a:srgbClr val="00B050"/>
                </a:solidFill>
                <a:latin typeface="+mn-lt"/>
              </a:rPr>
              <a:t>deforestation.</a:t>
            </a:r>
            <a:r>
              <a:rPr lang="en-US" sz="3600" dirty="0" smtClean="0">
                <a:solidFill>
                  <a:srgbClr val="00B050"/>
                </a:solidFill>
                <a:latin typeface="+mn-lt"/>
              </a:rPr>
              <a:t> </a:t>
            </a:r>
          </a:p>
        </p:txBody>
      </p:sp>
      <p:sp>
        <p:nvSpPr>
          <p:cNvPr id="2" name="TextBox 1"/>
          <p:cNvSpPr txBox="1"/>
          <p:nvPr/>
        </p:nvSpPr>
        <p:spPr>
          <a:xfrm>
            <a:off x="88957" y="5589240"/>
            <a:ext cx="9055043" cy="461665"/>
          </a:xfrm>
          <a:prstGeom prst="rect">
            <a:avLst/>
          </a:prstGeom>
          <a:noFill/>
        </p:spPr>
        <p:txBody>
          <a:bodyPr wrap="none" rtlCol="0">
            <a:spAutoFit/>
          </a:bodyPr>
          <a:lstStyle/>
          <a:p>
            <a:r>
              <a:rPr lang="en-GB" sz="2400" dirty="0" smtClean="0"/>
              <a:t>Deforestation has various adverse affects on the environment such as… </a:t>
            </a:r>
            <a:endParaRPr lang="en-GB" sz="2400" dirty="0"/>
          </a:p>
        </p:txBody>
      </p:sp>
      <p:pic>
        <p:nvPicPr>
          <p:cNvPr id="12290" name="Picture 2" descr="http://media.npr.org/assets/img/2013/05/30/sumatra_deforestation1_custom-39040cba07f740c9627ec3f75c5fd0982029db7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27870" y="1340768"/>
            <a:ext cx="5577215" cy="3711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24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606" y="-283532"/>
            <a:ext cx="8542265" cy="1815882"/>
          </a:xfrm>
          <a:prstGeom prst="rect">
            <a:avLst/>
          </a:prstGeom>
          <a:noFill/>
        </p:spPr>
        <p:txBody>
          <a:bodyPr wrap="square" rtlCol="0">
            <a:spAutoFit/>
          </a:bodyPr>
          <a:lstStyle/>
          <a:p>
            <a:pPr algn="ctr"/>
            <a:endParaRPr lang="en-GB" sz="2800" dirty="0">
              <a:solidFill>
                <a:srgbClr val="00B050"/>
              </a:solidFill>
            </a:endParaRPr>
          </a:p>
          <a:p>
            <a:r>
              <a:rPr lang="en-GB" sz="2800" b="1" dirty="0">
                <a:solidFill>
                  <a:srgbClr val="00B050"/>
                </a:solidFill>
              </a:rPr>
              <a:t>H</a:t>
            </a:r>
            <a:r>
              <a:rPr lang="en-GB" sz="2800" b="1" dirty="0" smtClean="0">
                <a:solidFill>
                  <a:srgbClr val="00B050"/>
                </a:solidFill>
              </a:rPr>
              <a:t>abitat loss - </a:t>
            </a:r>
            <a:r>
              <a:rPr lang="en-GB" sz="2800" dirty="0" smtClean="0">
                <a:solidFill>
                  <a:srgbClr val="00B050"/>
                </a:solidFill>
              </a:rPr>
              <a:t> Some animals around the world are </a:t>
            </a:r>
          </a:p>
          <a:p>
            <a:r>
              <a:rPr lang="en-GB" sz="2800" dirty="0" smtClean="0">
                <a:solidFill>
                  <a:srgbClr val="00B050"/>
                </a:solidFill>
              </a:rPr>
              <a:t>becoming </a:t>
            </a:r>
            <a:r>
              <a:rPr lang="en-GB" sz="2800" b="1" dirty="0" smtClean="0">
                <a:solidFill>
                  <a:srgbClr val="00B050"/>
                </a:solidFill>
              </a:rPr>
              <a:t>endangered</a:t>
            </a:r>
            <a:r>
              <a:rPr lang="en-GB" sz="2800" dirty="0" smtClean="0">
                <a:solidFill>
                  <a:srgbClr val="00B050"/>
                </a:solidFill>
              </a:rPr>
              <a:t> due to their natural environment being destroyed. </a:t>
            </a:r>
            <a:endParaRPr lang="en-GB" sz="2800" dirty="0">
              <a:solidFill>
                <a:srgbClr val="00B050"/>
              </a:solidFill>
            </a:endParaRPr>
          </a:p>
        </p:txBody>
      </p:sp>
      <p:pic>
        <p:nvPicPr>
          <p:cNvPr id="7170" name="Picture 2" descr="http://www.scientificamerican.com/media/inline/deforestation-and-orangutans_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7848" y="1700807"/>
            <a:ext cx="2452341" cy="24523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unep.org/yearbook/2004/images/ima_asiandp_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5916" y="1700808"/>
            <a:ext cx="1991021"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onservationreport.files.wordpress.com/2009/03/sumatran-tiger.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79840" y="1700807"/>
            <a:ext cx="3576336" cy="23803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1170" y="4499828"/>
            <a:ext cx="4293868" cy="1815882"/>
          </a:xfrm>
          <a:prstGeom prst="rect">
            <a:avLst/>
          </a:prstGeom>
          <a:noFill/>
        </p:spPr>
        <p:txBody>
          <a:bodyPr wrap="none" rtlCol="0">
            <a:spAutoFit/>
          </a:bodyPr>
          <a:lstStyle/>
          <a:p>
            <a:r>
              <a:rPr lang="en-GB" sz="2800" b="1" dirty="0" smtClean="0">
                <a:solidFill>
                  <a:srgbClr val="00B050"/>
                </a:solidFill>
              </a:rPr>
              <a:t>Soil erosion </a:t>
            </a:r>
            <a:r>
              <a:rPr lang="en-GB" sz="2800" dirty="0" smtClean="0">
                <a:solidFill>
                  <a:srgbClr val="00B050"/>
                </a:solidFill>
              </a:rPr>
              <a:t>– Causes floods </a:t>
            </a:r>
          </a:p>
          <a:p>
            <a:r>
              <a:rPr lang="en-GB" sz="2800" dirty="0" smtClean="0">
                <a:solidFill>
                  <a:srgbClr val="00B050"/>
                </a:solidFill>
              </a:rPr>
              <a:t>and landslides, </a:t>
            </a:r>
          </a:p>
          <a:p>
            <a:r>
              <a:rPr lang="en-GB" sz="2800" dirty="0" smtClean="0">
                <a:solidFill>
                  <a:srgbClr val="00B050"/>
                </a:solidFill>
              </a:rPr>
              <a:t>endangering human </a:t>
            </a:r>
          </a:p>
          <a:p>
            <a:r>
              <a:rPr lang="en-GB" sz="2800" dirty="0" smtClean="0">
                <a:solidFill>
                  <a:srgbClr val="00B050"/>
                </a:solidFill>
              </a:rPr>
              <a:t>and animal life. </a:t>
            </a:r>
            <a:endParaRPr lang="en-GB" sz="2800" dirty="0">
              <a:solidFill>
                <a:srgbClr val="00B050"/>
              </a:solidFill>
            </a:endParaRPr>
          </a:p>
        </p:txBody>
      </p:sp>
      <p:pic>
        <p:nvPicPr>
          <p:cNvPr id="14338" name="Picture 2" descr="http://lh5.ggpht.com/_pQyvcBbJ0Fs/TLZOHgnAeBI/AAAAAAAACxw/caziQRtS4Qw/image%5B10%5D.png?imgmax=80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9232" y="4271143"/>
            <a:ext cx="3399254" cy="227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5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1000"/>
                                        <p:tgtEl>
                                          <p:spTgt spid="7172"/>
                                        </p:tgtEl>
                                      </p:cBhvr>
                                    </p:animEffect>
                                    <p:anim calcmode="lin" valueType="num">
                                      <p:cBhvr>
                                        <p:cTn id="16" dur="1000" fill="hold"/>
                                        <p:tgtEl>
                                          <p:spTgt spid="7172"/>
                                        </p:tgtEl>
                                        <p:attrNameLst>
                                          <p:attrName>ppt_x</p:attrName>
                                        </p:attrNameLst>
                                      </p:cBhvr>
                                      <p:tavLst>
                                        <p:tav tm="0">
                                          <p:val>
                                            <p:strVal val="#ppt_x"/>
                                          </p:val>
                                        </p:tav>
                                        <p:tav tm="100000">
                                          <p:val>
                                            <p:strVal val="#ppt_x"/>
                                          </p:val>
                                        </p:tav>
                                      </p:tavLst>
                                    </p:anim>
                                    <p:anim calcmode="lin" valueType="num">
                                      <p:cBhvr>
                                        <p:cTn id="17"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fade">
                                      <p:cBhvr>
                                        <p:cTn id="22" dur="1000"/>
                                        <p:tgtEl>
                                          <p:spTgt spid="7174"/>
                                        </p:tgtEl>
                                      </p:cBhvr>
                                    </p:animEffect>
                                    <p:anim calcmode="lin" valueType="num">
                                      <p:cBhvr>
                                        <p:cTn id="23" dur="1000" fill="hold"/>
                                        <p:tgtEl>
                                          <p:spTgt spid="7174"/>
                                        </p:tgtEl>
                                        <p:attrNameLst>
                                          <p:attrName>ppt_x</p:attrName>
                                        </p:attrNameLst>
                                      </p:cBhvr>
                                      <p:tavLst>
                                        <p:tav tm="0">
                                          <p:val>
                                            <p:strVal val="#ppt_x"/>
                                          </p:val>
                                        </p:tav>
                                        <p:tav tm="100000">
                                          <p:val>
                                            <p:strVal val="#ppt_x"/>
                                          </p:val>
                                        </p:tav>
                                      </p:tavLst>
                                    </p:anim>
                                    <p:anim calcmode="lin" valueType="num">
                                      <p:cBhvr>
                                        <p:cTn id="24"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1000"/>
                                        <p:tgtEl>
                                          <p:spTgt spid="7170"/>
                                        </p:tgtEl>
                                      </p:cBhvr>
                                    </p:animEffect>
                                    <p:anim calcmode="lin" valueType="num">
                                      <p:cBhvr>
                                        <p:cTn id="30" dur="1000" fill="hold"/>
                                        <p:tgtEl>
                                          <p:spTgt spid="7170"/>
                                        </p:tgtEl>
                                        <p:attrNameLst>
                                          <p:attrName>ppt_x</p:attrName>
                                        </p:attrNameLst>
                                      </p:cBhvr>
                                      <p:tavLst>
                                        <p:tav tm="0">
                                          <p:val>
                                            <p:strVal val="#ppt_x"/>
                                          </p:val>
                                        </p:tav>
                                        <p:tav tm="100000">
                                          <p:val>
                                            <p:strVal val="#ppt_x"/>
                                          </p:val>
                                        </p:tav>
                                      </p:tavLst>
                                    </p:anim>
                                    <p:anim calcmode="lin" valueType="num">
                                      <p:cBhvr>
                                        <p:cTn id="31"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4338"/>
                                        </p:tgtEl>
                                        <p:attrNameLst>
                                          <p:attrName>style.visibility</p:attrName>
                                        </p:attrNameLst>
                                      </p:cBhvr>
                                      <p:to>
                                        <p:strVal val="visible"/>
                                      </p:to>
                                    </p:set>
                                    <p:animEffect transition="in" filter="fade">
                                      <p:cBhvr>
                                        <p:cTn id="4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0"/>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1692</TotalTime>
  <Words>2448</Words>
  <Application>Microsoft Office PowerPoint</Application>
  <PresentationFormat>On-screen Show (4:3)</PresentationFormat>
  <Paragraphs>186</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Aharoni</vt:lpstr>
      <vt:lpstr>Arial</vt:lpstr>
      <vt:lpstr>Calibri</vt:lpstr>
      <vt:lpstr>Comic Sans MS</vt:lpstr>
      <vt:lpstr>Impact</vt:lpstr>
      <vt:lpstr>Times New Roman</vt:lpstr>
      <vt:lpstr>Wingdings</vt:lpstr>
      <vt:lpstr>Office Theme</vt:lpstr>
      <vt:lpstr>PowerPoint Presentation</vt:lpstr>
      <vt:lpstr>PowerPoint Presentation</vt:lpstr>
      <vt:lpstr>What is Waste?</vt:lpstr>
      <vt:lpstr>People in Antrim and Newtownabbey send 30,000 tonnes to landfill each year. That’s the same weight as a cruise ship!</vt:lpstr>
      <vt:lpstr>That’s a lot of waste!!</vt:lpstr>
      <vt:lpstr>PowerPoint Presentation</vt:lpstr>
      <vt:lpstr>What is paper made from?</vt:lpstr>
      <vt:lpstr>Cutting down trees causes deforestation. </vt:lpstr>
      <vt:lpstr>PowerPoint Presentation</vt:lpstr>
      <vt:lpstr> Trees take carbon dioxide from the air and turn it into oxygen. </vt:lpstr>
      <vt:lpstr>PowerPoint Presentation</vt:lpstr>
      <vt:lpstr>Where does plastic come from?</vt:lpstr>
      <vt:lpstr> Plastic is a tough, flexible material that does not react with other chemicals.  It has revolutionised our world. </vt:lpstr>
      <vt:lpstr>How long does it take plastic  to break down?</vt:lpstr>
      <vt:lpstr>PowerPoint Presentation</vt:lpstr>
      <vt:lpstr>PowerPoint Presentation</vt:lpstr>
      <vt:lpstr>PowerPoint Presentation</vt:lpstr>
      <vt:lpstr>What can we do?</vt:lpstr>
      <vt:lpstr>is the best option</vt:lpstr>
      <vt:lpstr>PowerPoint Presentation</vt:lpstr>
      <vt:lpstr>PowerPoint Presentation</vt:lpstr>
      <vt:lpstr>Use a reusable shopping bag</vt:lpstr>
      <vt:lpstr>PowerPoint Presentation</vt:lpstr>
      <vt:lpstr>Did you know?</vt:lpstr>
      <vt:lpstr>Recycling paper rather than using fresh wood pulp-</vt:lpstr>
      <vt:lpstr>Do you know where your recycling bin is at school? </vt:lpstr>
      <vt:lpstr>PowerPoint Presentation</vt:lpstr>
      <vt:lpstr>3 Trees Activity</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 Waste Project</dc:title>
  <dc:creator>Ruth Van Ry</dc:creator>
  <cp:lastModifiedBy>Cathy Gorman</cp:lastModifiedBy>
  <cp:revision>139</cp:revision>
  <dcterms:created xsi:type="dcterms:W3CDTF">2012-10-30T12:32:10Z</dcterms:created>
  <dcterms:modified xsi:type="dcterms:W3CDTF">2019-01-16T09:46:18Z</dcterms:modified>
</cp:coreProperties>
</file>