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handoutMasterIdLst>
    <p:handoutMasterId r:id="rId43"/>
  </p:handoutMasterIdLst>
  <p:sldIdLst>
    <p:sldId id="258" r:id="rId2"/>
    <p:sldId id="264" r:id="rId3"/>
    <p:sldId id="275" r:id="rId4"/>
    <p:sldId id="276" r:id="rId5"/>
    <p:sldId id="277" r:id="rId6"/>
    <p:sldId id="310"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311"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267"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Twinkl" panose="02000000000000000000"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AFDEFA"/>
    <a:srgbClr val="689428"/>
    <a:srgbClr val="CFE09B"/>
    <a:srgbClr val="85BD32"/>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1" autoAdjust="0"/>
    <p:restoredTop sz="94660"/>
  </p:normalViewPr>
  <p:slideViewPr>
    <p:cSldViewPr snapToGrid="0" showGuides="1">
      <p:cViewPr varScale="1">
        <p:scale>
          <a:sx n="124" d="100"/>
          <a:sy n="124" d="100"/>
        </p:scale>
        <p:origin x="904" y="16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northern-ireland-resour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pollinators.ie/" TargetMode="Externa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 Id="rId5" Type="http://schemas.openxmlformats.org/officeDocument/2006/relationships/image" Target="../media/image95.jpeg"/><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 Id="rId5" Type="http://schemas.openxmlformats.org/officeDocument/2006/relationships/image" Target="../media/image103.jpe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www.twinkl.co.uk/resources/northern-ireland-resource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A40F9A6-B84D-D04F-AEE0-46E6C4E86810}"/>
              </a:ext>
            </a:extLst>
          </p:cNvPr>
          <p:cNvSpPr/>
          <p:nvPr/>
        </p:nvSpPr>
        <p:spPr>
          <a:xfrm>
            <a:off x="0" y="5841402"/>
            <a:ext cx="1344706" cy="1016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Birds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62070" y="1597834"/>
            <a:ext cx="2574000" cy="4657636"/>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6007927" y="1597834"/>
            <a:ext cx="2574000" cy="4657636"/>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3284999" y="1597834"/>
            <a:ext cx="2574000" cy="4657636"/>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62070"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Starling</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3284999"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Chaffinch</a:t>
            </a:r>
          </a:p>
        </p:txBody>
      </p:sp>
      <p:sp>
        <p:nvSpPr>
          <p:cNvPr id="11" name="Title 20">
            <a:extLst>
              <a:ext uri="{FF2B5EF4-FFF2-40B4-BE49-F238E27FC236}">
                <a16:creationId xmlns:a16="http://schemas.microsoft.com/office/drawing/2014/main" id="{8889EC7B-D3AA-2F45-9E66-0A6033E075ED}"/>
              </a:ext>
            </a:extLst>
          </p:cNvPr>
          <p:cNvSpPr txBox="1">
            <a:spLocks/>
          </p:cNvSpPr>
          <p:nvPr/>
        </p:nvSpPr>
        <p:spPr>
          <a:xfrm>
            <a:off x="6007927"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Pigeon</a:t>
            </a:r>
          </a:p>
        </p:txBody>
      </p:sp>
    </p:spTree>
    <p:extLst>
      <p:ext uri="{BB962C8B-B14F-4D97-AF65-F5344CB8AC3E}">
        <p14:creationId xmlns:p14="http://schemas.microsoft.com/office/powerpoint/2010/main" val="248210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4" grpId="0" animBg="1"/>
      <p:bldP spid="2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Animals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2555381"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49" y="3207026"/>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Squirrel</a:t>
            </a:r>
          </a:p>
        </p:txBody>
      </p:sp>
      <p:sp>
        <p:nvSpPr>
          <p:cNvPr id="32" name="Title 20">
            <a:extLst>
              <a:ext uri="{FF2B5EF4-FFF2-40B4-BE49-F238E27FC236}">
                <a16:creationId xmlns:a16="http://schemas.microsoft.com/office/drawing/2014/main" id="{D8258291-FAA1-A342-B2CC-318BE88B7F70}"/>
              </a:ext>
            </a:extLst>
          </p:cNvPr>
          <p:cNvSpPr txBox="1">
            <a:spLocks/>
          </p:cNvSpPr>
          <p:nvPr/>
        </p:nvSpPr>
        <p:spPr>
          <a:xfrm>
            <a:off x="5996067" y="1597834"/>
            <a:ext cx="2555381"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3" name="Title 20">
            <a:extLst>
              <a:ext uri="{FF2B5EF4-FFF2-40B4-BE49-F238E27FC236}">
                <a16:creationId xmlns:a16="http://schemas.microsoft.com/office/drawing/2014/main" id="{E87C82EF-8BB4-F847-9247-E29EB14A3644}"/>
              </a:ext>
            </a:extLst>
          </p:cNvPr>
          <p:cNvSpPr txBox="1">
            <a:spLocks/>
          </p:cNvSpPr>
          <p:nvPr/>
        </p:nvSpPr>
        <p:spPr>
          <a:xfrm>
            <a:off x="5996064" y="3207026"/>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Hedgehog</a:t>
            </a:r>
          </a:p>
        </p:txBody>
      </p:sp>
      <p:sp>
        <p:nvSpPr>
          <p:cNvPr id="35" name="Title 20">
            <a:extLst>
              <a:ext uri="{FF2B5EF4-FFF2-40B4-BE49-F238E27FC236}">
                <a16:creationId xmlns:a16="http://schemas.microsoft.com/office/drawing/2014/main" id="{4DAB7B4D-1092-9A46-A855-3F05FF18C388}"/>
              </a:ext>
            </a:extLst>
          </p:cNvPr>
          <p:cNvSpPr txBox="1">
            <a:spLocks/>
          </p:cNvSpPr>
          <p:nvPr/>
        </p:nvSpPr>
        <p:spPr>
          <a:xfrm>
            <a:off x="3294306" y="1597834"/>
            <a:ext cx="2555381"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6" name="Title 20">
            <a:extLst>
              <a:ext uri="{FF2B5EF4-FFF2-40B4-BE49-F238E27FC236}">
                <a16:creationId xmlns:a16="http://schemas.microsoft.com/office/drawing/2014/main" id="{D8FF46D9-7BBB-844C-BFFA-DAC55B9B5F68}"/>
              </a:ext>
            </a:extLst>
          </p:cNvPr>
          <p:cNvSpPr txBox="1">
            <a:spLocks/>
          </p:cNvSpPr>
          <p:nvPr/>
        </p:nvSpPr>
        <p:spPr>
          <a:xfrm>
            <a:off x="3294303" y="3207026"/>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Mouse</a:t>
            </a:r>
          </a:p>
        </p:txBody>
      </p:sp>
      <p:sp>
        <p:nvSpPr>
          <p:cNvPr id="38" name="Title 20">
            <a:extLst>
              <a:ext uri="{FF2B5EF4-FFF2-40B4-BE49-F238E27FC236}">
                <a16:creationId xmlns:a16="http://schemas.microsoft.com/office/drawing/2014/main" id="{A4E9B368-3677-024B-89A8-6B91302A5226}"/>
              </a:ext>
            </a:extLst>
          </p:cNvPr>
          <p:cNvSpPr txBox="1">
            <a:spLocks/>
          </p:cNvSpPr>
          <p:nvPr/>
        </p:nvSpPr>
        <p:spPr>
          <a:xfrm>
            <a:off x="592552" y="4011251"/>
            <a:ext cx="2555381"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9" name="Title 20">
            <a:extLst>
              <a:ext uri="{FF2B5EF4-FFF2-40B4-BE49-F238E27FC236}">
                <a16:creationId xmlns:a16="http://schemas.microsoft.com/office/drawing/2014/main" id="{22ED33ED-5966-F64A-A3DE-C3205287222A}"/>
              </a:ext>
            </a:extLst>
          </p:cNvPr>
          <p:cNvSpPr txBox="1">
            <a:spLocks/>
          </p:cNvSpPr>
          <p:nvPr/>
        </p:nvSpPr>
        <p:spPr>
          <a:xfrm>
            <a:off x="592549"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Badger</a:t>
            </a:r>
          </a:p>
        </p:txBody>
      </p:sp>
      <p:sp>
        <p:nvSpPr>
          <p:cNvPr id="41" name="Title 20">
            <a:extLst>
              <a:ext uri="{FF2B5EF4-FFF2-40B4-BE49-F238E27FC236}">
                <a16:creationId xmlns:a16="http://schemas.microsoft.com/office/drawing/2014/main" id="{C4871EA0-A81E-E145-BC6C-4EE1C1CAADE1}"/>
              </a:ext>
            </a:extLst>
          </p:cNvPr>
          <p:cNvSpPr txBox="1">
            <a:spLocks/>
          </p:cNvSpPr>
          <p:nvPr/>
        </p:nvSpPr>
        <p:spPr>
          <a:xfrm>
            <a:off x="5996067" y="4011251"/>
            <a:ext cx="2555381" cy="2211608"/>
          </a:xfrm>
          <a:prstGeom prst="roundRect">
            <a:avLst>
              <a:gd name="adj" fmla="val 6275"/>
            </a:avLst>
          </a:prstGeom>
          <a:blipFill dpi="0" rotWithShape="1">
            <a:blip r:embed="rId6"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2" name="Title 20">
            <a:extLst>
              <a:ext uri="{FF2B5EF4-FFF2-40B4-BE49-F238E27FC236}">
                <a16:creationId xmlns:a16="http://schemas.microsoft.com/office/drawing/2014/main" id="{5792D3DC-D6C1-B244-AFAE-8EFF6CB5339C}"/>
              </a:ext>
            </a:extLst>
          </p:cNvPr>
          <p:cNvSpPr txBox="1">
            <a:spLocks/>
          </p:cNvSpPr>
          <p:nvPr/>
        </p:nvSpPr>
        <p:spPr>
          <a:xfrm>
            <a:off x="5996064"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Fox</a:t>
            </a:r>
          </a:p>
        </p:txBody>
      </p:sp>
      <p:sp>
        <p:nvSpPr>
          <p:cNvPr id="44" name="Title 20">
            <a:extLst>
              <a:ext uri="{FF2B5EF4-FFF2-40B4-BE49-F238E27FC236}">
                <a16:creationId xmlns:a16="http://schemas.microsoft.com/office/drawing/2014/main" id="{273989A0-2CAC-CD4C-9AF4-E2E0F73D78EE}"/>
              </a:ext>
            </a:extLst>
          </p:cNvPr>
          <p:cNvSpPr txBox="1">
            <a:spLocks/>
          </p:cNvSpPr>
          <p:nvPr/>
        </p:nvSpPr>
        <p:spPr>
          <a:xfrm>
            <a:off x="3294306" y="4011251"/>
            <a:ext cx="2555381" cy="2211608"/>
          </a:xfrm>
          <a:prstGeom prst="roundRect">
            <a:avLst>
              <a:gd name="adj" fmla="val 6275"/>
            </a:avLst>
          </a:prstGeom>
          <a:blipFill dpi="0" rotWithShape="1">
            <a:blip r:embed="rId7"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5" name="Title 20">
            <a:extLst>
              <a:ext uri="{FF2B5EF4-FFF2-40B4-BE49-F238E27FC236}">
                <a16:creationId xmlns:a16="http://schemas.microsoft.com/office/drawing/2014/main" id="{7B84C050-FEA4-224F-AC63-47BF8FB1754F}"/>
              </a:ext>
            </a:extLst>
          </p:cNvPr>
          <p:cNvSpPr txBox="1">
            <a:spLocks/>
          </p:cNvSpPr>
          <p:nvPr/>
        </p:nvSpPr>
        <p:spPr>
          <a:xfrm>
            <a:off x="3294303"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Rat</a:t>
            </a:r>
          </a:p>
        </p:txBody>
      </p:sp>
    </p:spTree>
    <p:extLst>
      <p:ext uri="{BB962C8B-B14F-4D97-AF65-F5344CB8AC3E}">
        <p14:creationId xmlns:p14="http://schemas.microsoft.com/office/powerpoint/2010/main" val="12817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32" grpId="0" animBg="1"/>
      <p:bldP spid="33" grpId="0" animBg="1"/>
      <p:bldP spid="35" grpId="0" animBg="1"/>
      <p:bldP spid="36" grpId="0" animBg="1"/>
      <p:bldP spid="38" grpId="0" animBg="1"/>
      <p:bldP spid="39" grpId="0" animBg="1"/>
      <p:bldP spid="41" grpId="0" animBg="1"/>
      <p:bldP spid="42"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Soil Dwellers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62070" y="1597834"/>
            <a:ext cx="2574000" cy="4657636"/>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6007927" y="1597834"/>
            <a:ext cx="2574000" cy="4657636"/>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3284999" y="1597834"/>
            <a:ext cx="2574000" cy="4657636"/>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62070"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Worm</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3284999"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Millipede</a:t>
            </a:r>
          </a:p>
        </p:txBody>
      </p:sp>
      <p:sp>
        <p:nvSpPr>
          <p:cNvPr id="11" name="Title 20">
            <a:extLst>
              <a:ext uri="{FF2B5EF4-FFF2-40B4-BE49-F238E27FC236}">
                <a16:creationId xmlns:a16="http://schemas.microsoft.com/office/drawing/2014/main" id="{8889EC7B-D3AA-2F45-9E66-0A6033E075ED}"/>
              </a:ext>
            </a:extLst>
          </p:cNvPr>
          <p:cNvSpPr txBox="1">
            <a:spLocks/>
          </p:cNvSpPr>
          <p:nvPr/>
        </p:nvSpPr>
        <p:spPr>
          <a:xfrm>
            <a:off x="6007927" y="5653054"/>
            <a:ext cx="2574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Centipede</a:t>
            </a:r>
          </a:p>
        </p:txBody>
      </p:sp>
    </p:spTree>
    <p:extLst>
      <p:ext uri="{BB962C8B-B14F-4D97-AF65-F5344CB8AC3E}">
        <p14:creationId xmlns:p14="http://schemas.microsoft.com/office/powerpoint/2010/main" val="28545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4" grpId="0" animBg="1"/>
      <p:bldP spid="2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Insects</a:t>
            </a:r>
          </a:p>
        </p:txBody>
      </p:sp>
      <p:sp>
        <p:nvSpPr>
          <p:cNvPr id="15" name="Title 20">
            <a:extLst>
              <a:ext uri="{FF2B5EF4-FFF2-40B4-BE49-F238E27FC236}">
                <a16:creationId xmlns:a16="http://schemas.microsoft.com/office/drawing/2014/main" id="{00C3CBD4-AD3F-884F-8968-9AE5DC5CDAA9}"/>
              </a:ext>
            </a:extLst>
          </p:cNvPr>
          <p:cNvSpPr txBox="1">
            <a:spLocks/>
          </p:cNvSpPr>
          <p:nvPr/>
        </p:nvSpPr>
        <p:spPr>
          <a:xfrm flipH="1">
            <a:off x="592552" y="1597834"/>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6" name="Title 20">
            <a:extLst>
              <a:ext uri="{FF2B5EF4-FFF2-40B4-BE49-F238E27FC236}">
                <a16:creationId xmlns:a16="http://schemas.microsoft.com/office/drawing/2014/main" id="{2E71A403-71D5-5E47-BAC1-A5C76DF8EB58}"/>
              </a:ext>
            </a:extLst>
          </p:cNvPr>
          <p:cNvSpPr txBox="1">
            <a:spLocks/>
          </p:cNvSpPr>
          <p:nvPr/>
        </p:nvSpPr>
        <p:spPr>
          <a:xfrm flipH="1">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7" name="Title 20">
            <a:extLst>
              <a:ext uri="{FF2B5EF4-FFF2-40B4-BE49-F238E27FC236}">
                <a16:creationId xmlns:a16="http://schemas.microsoft.com/office/drawing/2014/main" id="{5FE3DFA9-23AF-9E4D-A59F-5E0DDD970145}"/>
              </a:ext>
            </a:extLst>
          </p:cNvPr>
          <p:cNvSpPr txBox="1">
            <a:spLocks/>
          </p:cNvSpPr>
          <p:nvPr/>
        </p:nvSpPr>
        <p:spPr>
          <a:xfrm flipH="1">
            <a:off x="4678678" y="1597834"/>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8" name="Title 20">
            <a:extLst>
              <a:ext uri="{FF2B5EF4-FFF2-40B4-BE49-F238E27FC236}">
                <a16:creationId xmlns:a16="http://schemas.microsoft.com/office/drawing/2014/main" id="{035ACB4B-9154-C047-8D0C-BFDBBEFA0CDE}"/>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9" name="Title 20">
            <a:extLst>
              <a:ext uri="{FF2B5EF4-FFF2-40B4-BE49-F238E27FC236}">
                <a16:creationId xmlns:a16="http://schemas.microsoft.com/office/drawing/2014/main" id="{9BD5D740-4B0D-ED46-B6AF-636708C5CFD9}"/>
              </a:ext>
            </a:extLst>
          </p:cNvPr>
          <p:cNvSpPr txBox="1">
            <a:spLocks/>
          </p:cNvSpPr>
          <p:nvPr/>
        </p:nvSpPr>
        <p:spPr>
          <a:xfrm>
            <a:off x="2305321"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Bumblebee</a:t>
            </a:r>
          </a:p>
        </p:txBody>
      </p:sp>
      <p:sp>
        <p:nvSpPr>
          <p:cNvPr id="20" name="Title 20">
            <a:extLst>
              <a:ext uri="{FF2B5EF4-FFF2-40B4-BE49-F238E27FC236}">
                <a16:creationId xmlns:a16="http://schemas.microsoft.com/office/drawing/2014/main" id="{7DDF3434-7901-4F4E-8FD4-D80122392F84}"/>
              </a:ext>
            </a:extLst>
          </p:cNvPr>
          <p:cNvSpPr txBox="1">
            <a:spLocks/>
          </p:cNvSpPr>
          <p:nvPr/>
        </p:nvSpPr>
        <p:spPr>
          <a:xfrm>
            <a:off x="6391447"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Beetle</a:t>
            </a:r>
          </a:p>
        </p:txBody>
      </p:sp>
      <p:sp>
        <p:nvSpPr>
          <p:cNvPr id="22" name="Title 20">
            <a:extLst>
              <a:ext uri="{FF2B5EF4-FFF2-40B4-BE49-F238E27FC236}">
                <a16:creationId xmlns:a16="http://schemas.microsoft.com/office/drawing/2014/main" id="{1C28B0A6-7503-0C41-8BA8-CEF254F21A52}"/>
              </a:ext>
            </a:extLst>
          </p:cNvPr>
          <p:cNvSpPr txBox="1">
            <a:spLocks/>
          </p:cNvSpPr>
          <p:nvPr/>
        </p:nvSpPr>
        <p:spPr>
          <a:xfrm>
            <a:off x="2305320"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Butterfly</a:t>
            </a:r>
          </a:p>
        </p:txBody>
      </p:sp>
      <p:sp>
        <p:nvSpPr>
          <p:cNvPr id="23" name="Title 20">
            <a:extLst>
              <a:ext uri="{FF2B5EF4-FFF2-40B4-BE49-F238E27FC236}">
                <a16:creationId xmlns:a16="http://schemas.microsoft.com/office/drawing/2014/main" id="{8D3C0F60-3387-B941-91A6-6F17D5955C46}"/>
              </a:ext>
            </a:extLst>
          </p:cNvPr>
          <p:cNvSpPr txBox="1">
            <a:spLocks/>
          </p:cNvSpPr>
          <p:nvPr/>
        </p:nvSpPr>
        <p:spPr>
          <a:xfrm>
            <a:off x="6391447"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Dragonfly</a:t>
            </a:r>
          </a:p>
        </p:txBody>
      </p:sp>
    </p:spTree>
    <p:extLst>
      <p:ext uri="{BB962C8B-B14F-4D97-AF65-F5344CB8AC3E}">
        <p14:creationId xmlns:p14="http://schemas.microsoft.com/office/powerpoint/2010/main" val="264193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Insects</a:t>
            </a:r>
          </a:p>
        </p:txBody>
      </p:sp>
      <p:sp>
        <p:nvSpPr>
          <p:cNvPr id="14" name="Title 20">
            <a:extLst>
              <a:ext uri="{FF2B5EF4-FFF2-40B4-BE49-F238E27FC236}">
                <a16:creationId xmlns:a16="http://schemas.microsoft.com/office/drawing/2014/main" id="{8178043E-9CEE-4649-99C0-7494720FF6EA}"/>
              </a:ext>
            </a:extLst>
          </p:cNvPr>
          <p:cNvSpPr txBox="1">
            <a:spLocks/>
          </p:cNvSpPr>
          <p:nvPr/>
        </p:nvSpPr>
        <p:spPr>
          <a:xfrm>
            <a:off x="592552" y="1597834"/>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5" name="Title 20">
            <a:extLst>
              <a:ext uri="{FF2B5EF4-FFF2-40B4-BE49-F238E27FC236}">
                <a16:creationId xmlns:a16="http://schemas.microsoft.com/office/drawing/2014/main" id="{FEA2F9C8-D6A8-2042-8062-06B7E2D36973}"/>
              </a:ext>
            </a:extLst>
          </p:cNvPr>
          <p:cNvSpPr txBox="1">
            <a:spLocks/>
          </p:cNvSpPr>
          <p:nvPr/>
        </p:nvSpPr>
        <p:spPr>
          <a:xfrm flipH="1">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r="1"/>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6" name="Title 20">
            <a:extLst>
              <a:ext uri="{FF2B5EF4-FFF2-40B4-BE49-F238E27FC236}">
                <a16:creationId xmlns:a16="http://schemas.microsoft.com/office/drawing/2014/main" id="{10D37C79-5BD0-E84C-BD9B-B3DF6F4913A9}"/>
              </a:ext>
            </a:extLst>
          </p:cNvPr>
          <p:cNvSpPr txBox="1">
            <a:spLocks/>
          </p:cNvSpPr>
          <p:nvPr/>
        </p:nvSpPr>
        <p:spPr>
          <a:xfrm flipH="1">
            <a:off x="4678678" y="1597834"/>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7" name="Title 20">
            <a:extLst>
              <a:ext uri="{FF2B5EF4-FFF2-40B4-BE49-F238E27FC236}">
                <a16:creationId xmlns:a16="http://schemas.microsoft.com/office/drawing/2014/main" id="{7CA0430E-8082-E047-B88B-878EA3C5B8CE}"/>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8" name="Title 20">
            <a:extLst>
              <a:ext uri="{FF2B5EF4-FFF2-40B4-BE49-F238E27FC236}">
                <a16:creationId xmlns:a16="http://schemas.microsoft.com/office/drawing/2014/main" id="{9A1E6A93-1C6D-AD48-8366-60E03F2FE9B8}"/>
              </a:ext>
            </a:extLst>
          </p:cNvPr>
          <p:cNvSpPr txBox="1">
            <a:spLocks/>
          </p:cNvSpPr>
          <p:nvPr/>
        </p:nvSpPr>
        <p:spPr>
          <a:xfrm>
            <a:off x="2305321"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Moth</a:t>
            </a:r>
          </a:p>
        </p:txBody>
      </p:sp>
      <p:sp>
        <p:nvSpPr>
          <p:cNvPr id="19" name="Title 20">
            <a:extLst>
              <a:ext uri="{FF2B5EF4-FFF2-40B4-BE49-F238E27FC236}">
                <a16:creationId xmlns:a16="http://schemas.microsoft.com/office/drawing/2014/main" id="{00AC782B-192A-EF4E-A070-8BDB387BCD9C}"/>
              </a:ext>
            </a:extLst>
          </p:cNvPr>
          <p:cNvSpPr txBox="1">
            <a:spLocks/>
          </p:cNvSpPr>
          <p:nvPr/>
        </p:nvSpPr>
        <p:spPr>
          <a:xfrm>
            <a:off x="6391447"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Fly</a:t>
            </a:r>
          </a:p>
        </p:txBody>
      </p:sp>
      <p:sp>
        <p:nvSpPr>
          <p:cNvPr id="25" name="Title 20">
            <a:extLst>
              <a:ext uri="{FF2B5EF4-FFF2-40B4-BE49-F238E27FC236}">
                <a16:creationId xmlns:a16="http://schemas.microsoft.com/office/drawing/2014/main" id="{9005F648-D022-AB46-8509-0F1D8FF1B795}"/>
              </a:ext>
            </a:extLst>
          </p:cNvPr>
          <p:cNvSpPr txBox="1">
            <a:spLocks/>
          </p:cNvSpPr>
          <p:nvPr/>
        </p:nvSpPr>
        <p:spPr>
          <a:xfrm>
            <a:off x="2305320"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Ladybird</a:t>
            </a:r>
          </a:p>
        </p:txBody>
      </p:sp>
      <p:sp>
        <p:nvSpPr>
          <p:cNvPr id="27" name="Title 20">
            <a:extLst>
              <a:ext uri="{FF2B5EF4-FFF2-40B4-BE49-F238E27FC236}">
                <a16:creationId xmlns:a16="http://schemas.microsoft.com/office/drawing/2014/main" id="{47CECE18-DE45-1045-BE80-39772AD38F69}"/>
              </a:ext>
            </a:extLst>
          </p:cNvPr>
          <p:cNvSpPr txBox="1">
            <a:spLocks/>
          </p:cNvSpPr>
          <p:nvPr/>
        </p:nvSpPr>
        <p:spPr>
          <a:xfrm>
            <a:off x="6391447"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Earwig</a:t>
            </a:r>
          </a:p>
        </p:txBody>
      </p:sp>
    </p:spTree>
    <p:extLst>
      <p:ext uri="{BB962C8B-B14F-4D97-AF65-F5344CB8AC3E}">
        <p14:creationId xmlns:p14="http://schemas.microsoft.com/office/powerpoint/2010/main" val="351882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Bees</a:t>
            </a:r>
          </a:p>
        </p:txBody>
      </p:sp>
      <p:sp>
        <p:nvSpPr>
          <p:cNvPr id="5" name="Rectangle 4"/>
          <p:cNvSpPr/>
          <p:nvPr/>
        </p:nvSpPr>
        <p:spPr>
          <a:xfrm>
            <a:off x="755650" y="1666346"/>
            <a:ext cx="7632700" cy="307777"/>
          </a:xfrm>
          <a:prstGeom prst="rect">
            <a:avLst/>
          </a:prstGeom>
        </p:spPr>
        <p:txBody>
          <a:bodyPr wrap="square" lIns="0" tIns="0" rIns="0" bIns="0">
            <a:spAutoFit/>
          </a:bodyPr>
          <a:lstStyle/>
          <a:p>
            <a:r>
              <a:rPr lang="en-GB" sz="2000" dirty="0"/>
              <a:t>There are 99 different species of bees in Ireland.</a:t>
            </a:r>
          </a:p>
        </p:txBody>
      </p:sp>
      <p:pic>
        <p:nvPicPr>
          <p:cNvPr id="3" name="Picture 2" descr="A picture containing music, piano&#10;&#10;Description automatically generated">
            <a:extLst>
              <a:ext uri="{FF2B5EF4-FFF2-40B4-BE49-F238E27FC236}">
                <a16:creationId xmlns:a16="http://schemas.microsoft.com/office/drawing/2014/main" id="{89A1FDAC-4893-FB4D-9320-A3AA1D33CE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9915" y="1778000"/>
            <a:ext cx="3198035" cy="4354006"/>
          </a:xfrm>
          <a:prstGeom prst="rect">
            <a:avLst/>
          </a:prstGeom>
        </p:spPr>
      </p:pic>
      <p:sp>
        <p:nvSpPr>
          <p:cNvPr id="11" name="Title 20">
            <a:extLst>
              <a:ext uri="{FF2B5EF4-FFF2-40B4-BE49-F238E27FC236}">
                <a16:creationId xmlns:a16="http://schemas.microsoft.com/office/drawing/2014/main" id="{5D3D446A-25E1-CD4A-9002-14C6EE21535A}"/>
              </a:ext>
            </a:extLst>
          </p:cNvPr>
          <p:cNvSpPr txBox="1">
            <a:spLocks/>
          </p:cNvSpPr>
          <p:nvPr/>
        </p:nvSpPr>
        <p:spPr>
          <a:xfrm>
            <a:off x="1462835" y="2224264"/>
            <a:ext cx="3663950" cy="1738136"/>
          </a:xfrm>
          <a:prstGeom prst="roundRect">
            <a:avLst>
              <a:gd name="adj" fmla="val 15447"/>
            </a:avLst>
          </a:prstGeom>
          <a:solidFill>
            <a:schemeClr val="bg1"/>
          </a:solidFill>
          <a:ln w="28575">
            <a:solidFill>
              <a:srgbClr val="18A0DB"/>
            </a:solidFill>
          </a:ln>
        </p:spPr>
        <p:txBody>
          <a:bodyPr vert="horz" lIns="252000" tIns="252000" rIns="252000" bIns="360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50000"/>
              </a:lnSpc>
            </a:pPr>
            <a:r>
              <a:rPr lang="en-GB" sz="2000" dirty="0">
                <a:solidFill>
                  <a:srgbClr val="18A0DB"/>
                </a:solidFill>
                <a:latin typeface="+mn-lt"/>
              </a:rPr>
              <a:t>1</a:t>
            </a:r>
            <a:r>
              <a:rPr lang="en-GB" sz="2000" b="0" dirty="0">
                <a:solidFill>
                  <a:schemeClr val="tx1"/>
                </a:solidFill>
                <a:latin typeface="+mn-lt"/>
              </a:rPr>
              <a:t> honeybee</a:t>
            </a:r>
          </a:p>
          <a:p>
            <a:pPr>
              <a:lnSpc>
                <a:spcPct val="150000"/>
              </a:lnSpc>
            </a:pPr>
            <a:r>
              <a:rPr lang="en-GB" sz="2000" dirty="0">
                <a:solidFill>
                  <a:srgbClr val="18A0DB"/>
                </a:solidFill>
                <a:latin typeface="+mn-lt"/>
              </a:rPr>
              <a:t>21</a:t>
            </a:r>
            <a:r>
              <a:rPr lang="en-GB" sz="2000" b="0" dirty="0">
                <a:solidFill>
                  <a:schemeClr val="tx1"/>
                </a:solidFill>
                <a:latin typeface="+mn-lt"/>
              </a:rPr>
              <a:t> different bumblebees</a:t>
            </a:r>
          </a:p>
          <a:p>
            <a:pPr>
              <a:lnSpc>
                <a:spcPct val="150000"/>
              </a:lnSpc>
            </a:pPr>
            <a:r>
              <a:rPr lang="en-GB" sz="2000" dirty="0">
                <a:solidFill>
                  <a:srgbClr val="18A0DB"/>
                </a:solidFill>
                <a:latin typeface="+mn-lt"/>
              </a:rPr>
              <a:t>77</a:t>
            </a:r>
            <a:r>
              <a:rPr lang="en-GB" sz="2000" b="0" dirty="0">
                <a:solidFill>
                  <a:schemeClr val="tx1"/>
                </a:solidFill>
                <a:latin typeface="+mn-lt"/>
              </a:rPr>
              <a:t> solitary bees</a:t>
            </a:r>
          </a:p>
        </p:txBody>
      </p:sp>
      <p:sp>
        <p:nvSpPr>
          <p:cNvPr id="15" name="Rectangle 14">
            <a:extLst>
              <a:ext uri="{FF2B5EF4-FFF2-40B4-BE49-F238E27FC236}">
                <a16:creationId xmlns:a16="http://schemas.microsoft.com/office/drawing/2014/main" id="{9BD30B0F-C845-C243-A48C-6090816517E2}"/>
              </a:ext>
            </a:extLst>
          </p:cNvPr>
          <p:cNvSpPr/>
          <p:nvPr/>
        </p:nvSpPr>
        <p:spPr>
          <a:xfrm>
            <a:off x="755650" y="4327172"/>
            <a:ext cx="4794250" cy="615553"/>
          </a:xfrm>
          <a:prstGeom prst="rect">
            <a:avLst/>
          </a:prstGeom>
        </p:spPr>
        <p:txBody>
          <a:bodyPr wrap="square" lIns="0" tIns="0" rIns="0" bIns="0">
            <a:spAutoFit/>
          </a:bodyPr>
          <a:lstStyle/>
          <a:p>
            <a:r>
              <a:rPr lang="en-GB" sz="2000" dirty="0"/>
              <a:t>Bumblebees and solitary bees are known as wild pollinators.</a:t>
            </a:r>
          </a:p>
        </p:txBody>
      </p:sp>
    </p:spTree>
    <p:extLst>
      <p:ext uri="{BB962C8B-B14F-4D97-AF65-F5344CB8AC3E}">
        <p14:creationId xmlns:p14="http://schemas.microsoft.com/office/powerpoint/2010/main" val="368654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Bees</a:t>
            </a:r>
          </a:p>
        </p:txBody>
      </p:sp>
      <p:sp>
        <p:nvSpPr>
          <p:cNvPr id="7" name="Rounded Rectangle 6">
            <a:extLst>
              <a:ext uri="{FF2B5EF4-FFF2-40B4-BE49-F238E27FC236}">
                <a16:creationId xmlns:a16="http://schemas.microsoft.com/office/drawing/2014/main" id="{8155AC62-B742-5641-B823-4C8EB02599C4}"/>
              </a:ext>
            </a:extLst>
          </p:cNvPr>
          <p:cNvSpPr/>
          <p:nvPr/>
        </p:nvSpPr>
        <p:spPr>
          <a:xfrm>
            <a:off x="756000" y="1611408"/>
            <a:ext cx="7462933" cy="1002788"/>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Honeybees</a:t>
            </a:r>
            <a:r>
              <a:rPr lang="en-GB" sz="2000" dirty="0">
                <a:solidFill>
                  <a:schemeClr val="tx1"/>
                </a:solidFill>
              </a:rPr>
              <a:t> live in hives and are managed and cared for by beekeepers.</a:t>
            </a:r>
          </a:p>
        </p:txBody>
      </p:sp>
      <p:sp>
        <p:nvSpPr>
          <p:cNvPr id="8" name="Rounded Rectangle 7">
            <a:extLst>
              <a:ext uri="{FF2B5EF4-FFF2-40B4-BE49-F238E27FC236}">
                <a16:creationId xmlns:a16="http://schemas.microsoft.com/office/drawing/2014/main" id="{AFDD1227-0BF1-0948-8508-348E5A78BE50}"/>
              </a:ext>
            </a:extLst>
          </p:cNvPr>
          <p:cNvSpPr/>
          <p:nvPr/>
        </p:nvSpPr>
        <p:spPr>
          <a:xfrm>
            <a:off x="756000" y="2809399"/>
            <a:ext cx="7462933" cy="1002788"/>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Bumblebees</a:t>
            </a:r>
            <a:r>
              <a:rPr lang="en-GB" sz="2000" dirty="0">
                <a:solidFill>
                  <a:schemeClr val="tx1"/>
                </a:solidFill>
              </a:rPr>
              <a:t> have fat, furry bodies. They make their nests on the ground, hidden in long grass or other vegetation.</a:t>
            </a:r>
          </a:p>
        </p:txBody>
      </p:sp>
      <p:sp>
        <p:nvSpPr>
          <p:cNvPr id="9" name="Rounded Rectangle 8">
            <a:extLst>
              <a:ext uri="{FF2B5EF4-FFF2-40B4-BE49-F238E27FC236}">
                <a16:creationId xmlns:a16="http://schemas.microsoft.com/office/drawing/2014/main" id="{5E85A345-CBCC-644D-B664-F0CB323CFE2E}"/>
              </a:ext>
            </a:extLst>
          </p:cNvPr>
          <p:cNvSpPr/>
          <p:nvPr/>
        </p:nvSpPr>
        <p:spPr>
          <a:xfrm>
            <a:off x="756000" y="4007389"/>
            <a:ext cx="7462933" cy="1002788"/>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Solitary bees </a:t>
            </a:r>
            <a:r>
              <a:rPr lang="en-GB" sz="2000" dirty="0">
                <a:solidFill>
                  <a:schemeClr val="tx1"/>
                </a:solidFill>
              </a:rPr>
              <a:t>nest in tiny holes in wood or hollow </a:t>
            </a:r>
            <a:br>
              <a:rPr lang="en-GB" sz="2000" dirty="0">
                <a:solidFill>
                  <a:schemeClr val="tx1"/>
                </a:solidFill>
              </a:rPr>
            </a:br>
            <a:r>
              <a:rPr lang="en-GB" sz="2000" dirty="0">
                <a:solidFill>
                  <a:schemeClr val="tx1"/>
                </a:solidFill>
              </a:rPr>
              <a:t>stems or make burrows in bare soil.</a:t>
            </a:r>
          </a:p>
        </p:txBody>
      </p:sp>
      <p:pic>
        <p:nvPicPr>
          <p:cNvPr id="4" name="Picture 3" descr="A picture containing coil spring&#10;&#10;Description automatically generated">
            <a:extLst>
              <a:ext uri="{FF2B5EF4-FFF2-40B4-BE49-F238E27FC236}">
                <a16:creationId xmlns:a16="http://schemas.microsoft.com/office/drawing/2014/main" id="{7D92D742-4380-AE4E-9C28-6B057E6ED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9130" y="3296743"/>
            <a:ext cx="2674370" cy="2870176"/>
          </a:xfrm>
          <a:prstGeom prst="rect">
            <a:avLst/>
          </a:prstGeom>
        </p:spPr>
      </p:pic>
    </p:spTree>
    <p:extLst>
      <p:ext uri="{BB962C8B-B14F-4D97-AF65-F5344CB8AC3E}">
        <p14:creationId xmlns:p14="http://schemas.microsoft.com/office/powerpoint/2010/main" val="18765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D30B0F-C845-C243-A48C-6090816517E2}"/>
              </a:ext>
            </a:extLst>
          </p:cNvPr>
          <p:cNvSpPr/>
          <p:nvPr/>
        </p:nvSpPr>
        <p:spPr>
          <a:xfrm>
            <a:off x="4204477" y="3428667"/>
            <a:ext cx="4311650" cy="2462213"/>
          </a:xfrm>
          <a:prstGeom prst="rect">
            <a:avLst/>
          </a:prstGeom>
        </p:spPr>
        <p:txBody>
          <a:bodyPr wrap="square" lIns="0" tIns="0" rIns="0" bIns="0">
            <a:spAutoFit/>
          </a:bodyPr>
          <a:lstStyle/>
          <a:p>
            <a:r>
              <a:rPr lang="en-GB" sz="2000" dirty="0"/>
              <a:t>As bees visit plants seeking food, pollen catches on their bodies and passes between plants, fertilising them – that's </a:t>
            </a:r>
            <a:r>
              <a:rPr lang="en-GB" sz="2000" b="1" dirty="0">
                <a:solidFill>
                  <a:srgbClr val="18A0DB"/>
                </a:solidFill>
              </a:rPr>
              <a:t>pollination</a:t>
            </a:r>
            <a:r>
              <a:rPr lang="en-GB" sz="2000" dirty="0"/>
              <a:t>.</a:t>
            </a:r>
          </a:p>
          <a:p>
            <a:endParaRPr lang="en-GB" sz="2000" dirty="0"/>
          </a:p>
          <a:p>
            <a:r>
              <a:rPr lang="en-GB" sz="2000" dirty="0"/>
              <a:t>Many plants would not be able to fertilise without bees and other pollinators.</a:t>
            </a:r>
          </a:p>
        </p:txBody>
      </p:sp>
      <p:sp>
        <p:nvSpPr>
          <p:cNvPr id="8" name="Oval Callout 7">
            <a:extLst>
              <a:ext uri="{FF2B5EF4-FFF2-40B4-BE49-F238E27FC236}">
                <a16:creationId xmlns:a16="http://schemas.microsoft.com/office/drawing/2014/main" id="{B3A9BCCE-EBEA-3345-ACC7-E60047F4CBD9}"/>
              </a:ext>
            </a:extLst>
          </p:cNvPr>
          <p:cNvSpPr/>
          <p:nvPr/>
        </p:nvSpPr>
        <p:spPr>
          <a:xfrm>
            <a:off x="3801790" y="795638"/>
            <a:ext cx="3684860" cy="2277762"/>
          </a:xfrm>
          <a:prstGeom prst="wedgeEllipseCallout">
            <a:avLst>
              <a:gd name="adj1" fmla="val -60900"/>
              <a:gd name="adj2" fmla="val 20479"/>
            </a:avLst>
          </a:prstGeom>
          <a:no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b="1" dirty="0">
                <a:solidFill>
                  <a:srgbClr val="18A0DB"/>
                </a:solidFill>
              </a:rPr>
              <a:t>Bees are important for our environment!</a:t>
            </a:r>
          </a:p>
        </p:txBody>
      </p:sp>
      <p:pic>
        <p:nvPicPr>
          <p:cNvPr id="3" name="Picture 2" descr="A picture containing light&#10;&#10;Description automatically generated">
            <a:extLst>
              <a:ext uri="{FF2B5EF4-FFF2-40B4-BE49-F238E27FC236}">
                <a16:creationId xmlns:a16="http://schemas.microsoft.com/office/drawing/2014/main" id="{56311004-F0B1-FC42-B38F-03142EA650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9557" y="118071"/>
            <a:ext cx="6423016" cy="9083404"/>
          </a:xfrm>
          <a:prstGeom prst="rect">
            <a:avLst/>
          </a:prstGeom>
        </p:spPr>
      </p:pic>
    </p:spTree>
    <p:extLst>
      <p:ext uri="{BB962C8B-B14F-4D97-AF65-F5344CB8AC3E}">
        <p14:creationId xmlns:p14="http://schemas.microsoft.com/office/powerpoint/2010/main" val="42888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E39EB5EB-997C-CA48-998F-EAB221379E59}"/>
              </a:ext>
            </a:extLst>
          </p:cNvPr>
          <p:cNvSpPr txBox="1">
            <a:spLocks/>
          </p:cNvSpPr>
          <p:nvPr/>
        </p:nvSpPr>
        <p:spPr>
          <a:xfrm>
            <a:off x="840600" y="759354"/>
            <a:ext cx="7462800" cy="909853"/>
          </a:xfrm>
          <a:prstGeom prst="roundRect">
            <a:avLst>
              <a:gd name="adj" fmla="val 15447"/>
            </a:avLst>
          </a:prstGeom>
          <a:solidFill>
            <a:schemeClr val="bg1"/>
          </a:solidFill>
          <a:ln w="28575">
            <a:solidFill>
              <a:srgbClr val="18A0DB"/>
            </a:solidFill>
          </a:ln>
        </p:spPr>
        <p:txBody>
          <a:bodyPr vert="horz" lIns="180000" tIns="252000" rIns="180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There are around </a:t>
            </a:r>
            <a:r>
              <a:rPr lang="en-GB" sz="2000" dirty="0">
                <a:solidFill>
                  <a:srgbClr val="18A0DB"/>
                </a:solidFill>
                <a:latin typeface="+mn-lt"/>
              </a:rPr>
              <a:t>70</a:t>
            </a:r>
            <a:r>
              <a:rPr lang="en-GB" sz="2000" b="0" dirty="0">
                <a:solidFill>
                  <a:schemeClr val="tx1"/>
                </a:solidFill>
                <a:latin typeface="+mn-lt"/>
              </a:rPr>
              <a:t> crops in the UK that depend on or benefit from bee pollination.</a:t>
            </a:r>
          </a:p>
        </p:txBody>
      </p:sp>
      <p:pic>
        <p:nvPicPr>
          <p:cNvPr id="10" name="Picture 9">
            <a:extLst>
              <a:ext uri="{FF2B5EF4-FFF2-40B4-BE49-F238E27FC236}">
                <a16:creationId xmlns:a16="http://schemas.microsoft.com/office/drawing/2014/main" id="{B5B64DEA-EB53-044E-AA5A-C8252F8FCA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234" y="1984959"/>
            <a:ext cx="1526831" cy="1364040"/>
          </a:xfrm>
          <a:prstGeom prst="rect">
            <a:avLst/>
          </a:prstGeom>
        </p:spPr>
      </p:pic>
      <p:pic>
        <p:nvPicPr>
          <p:cNvPr id="14" name="Picture 13" descr="A picture containing spectacles&#10;&#10;Description automatically generated">
            <a:extLst>
              <a:ext uri="{FF2B5EF4-FFF2-40B4-BE49-F238E27FC236}">
                <a16:creationId xmlns:a16="http://schemas.microsoft.com/office/drawing/2014/main" id="{57AC88D8-9A03-6647-98E1-0E938E4071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8727" y="4857414"/>
            <a:ext cx="1957851" cy="1354905"/>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46CE1FB2-D919-F14F-A5F3-A66414C4EB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1155" y="2179351"/>
            <a:ext cx="1399831" cy="1552014"/>
          </a:xfrm>
          <a:prstGeom prst="rect">
            <a:avLst/>
          </a:prstGeom>
        </p:spPr>
      </p:pic>
      <p:pic>
        <p:nvPicPr>
          <p:cNvPr id="19" name="Picture 18" descr="Diagram&#10;&#10;Description automatically generated">
            <a:extLst>
              <a:ext uri="{FF2B5EF4-FFF2-40B4-BE49-F238E27FC236}">
                <a16:creationId xmlns:a16="http://schemas.microsoft.com/office/drawing/2014/main" id="{1CE6772A-CFC8-844A-8D34-0ABE276D63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0727" y="2015473"/>
            <a:ext cx="1616449" cy="1546841"/>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6779E8AA-907A-F549-A12C-8D621622A7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5319" y="4590792"/>
            <a:ext cx="1200106" cy="1333632"/>
          </a:xfrm>
          <a:prstGeom prst="rect">
            <a:avLst/>
          </a:prstGeom>
        </p:spPr>
      </p:pic>
      <p:pic>
        <p:nvPicPr>
          <p:cNvPr id="23" name="Picture 22">
            <a:extLst>
              <a:ext uri="{FF2B5EF4-FFF2-40B4-BE49-F238E27FC236}">
                <a16:creationId xmlns:a16="http://schemas.microsoft.com/office/drawing/2014/main" id="{E52EC871-7431-DA42-8BB6-0AC267E671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44400" y="3737727"/>
            <a:ext cx="2159000" cy="1119687"/>
          </a:xfrm>
          <a:prstGeom prst="rect">
            <a:avLst/>
          </a:prstGeom>
        </p:spPr>
      </p:pic>
      <p:pic>
        <p:nvPicPr>
          <p:cNvPr id="25" name="Picture 24" descr="A picture containing plant&#10;&#10;Description automatically generated">
            <a:extLst>
              <a:ext uri="{FF2B5EF4-FFF2-40B4-BE49-F238E27FC236}">
                <a16:creationId xmlns:a16="http://schemas.microsoft.com/office/drawing/2014/main" id="{8A931FA8-419A-7C4F-8514-2C2874A19B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2999" y="1943386"/>
            <a:ext cx="1605715" cy="1833673"/>
          </a:xfrm>
          <a:prstGeom prst="rect">
            <a:avLst/>
          </a:prstGeom>
        </p:spPr>
      </p:pic>
      <p:pic>
        <p:nvPicPr>
          <p:cNvPr id="27" name="Picture 26" descr="A pumpkin with a face drawn on it&#10;&#10;Description automatically generated with low confidence">
            <a:extLst>
              <a:ext uri="{FF2B5EF4-FFF2-40B4-BE49-F238E27FC236}">
                <a16:creationId xmlns:a16="http://schemas.microsoft.com/office/drawing/2014/main" id="{04D5DB57-CC29-A547-B2E9-C71E97FF73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132654">
            <a:off x="2276304" y="3932067"/>
            <a:ext cx="1957852" cy="1636099"/>
          </a:xfrm>
          <a:prstGeom prst="rect">
            <a:avLst/>
          </a:prstGeom>
        </p:spPr>
      </p:pic>
      <p:pic>
        <p:nvPicPr>
          <p:cNvPr id="29" name="Picture 28">
            <a:extLst>
              <a:ext uri="{FF2B5EF4-FFF2-40B4-BE49-F238E27FC236}">
                <a16:creationId xmlns:a16="http://schemas.microsoft.com/office/drawing/2014/main" id="{FADF08C5-2312-824C-9B0A-167AB1F0E2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824" y="3067962"/>
            <a:ext cx="1145213" cy="1167601"/>
          </a:xfrm>
          <a:prstGeom prst="rect">
            <a:avLst/>
          </a:prstGeom>
        </p:spPr>
      </p:pic>
      <p:pic>
        <p:nvPicPr>
          <p:cNvPr id="31" name="Picture 30">
            <a:extLst>
              <a:ext uri="{FF2B5EF4-FFF2-40B4-BE49-F238E27FC236}">
                <a16:creationId xmlns:a16="http://schemas.microsoft.com/office/drawing/2014/main" id="{D583A468-D4E9-E44F-893D-CB76A27DBF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57662" y="4476607"/>
            <a:ext cx="1632781" cy="1447817"/>
          </a:xfrm>
          <a:prstGeom prst="rect">
            <a:avLst/>
          </a:prstGeom>
        </p:spPr>
      </p:pic>
    </p:spTree>
    <p:extLst>
      <p:ext uri="{BB962C8B-B14F-4D97-AF65-F5344CB8AC3E}">
        <p14:creationId xmlns:p14="http://schemas.microsoft.com/office/powerpoint/2010/main" val="6656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gambling house, scene&#10;&#10;Description automatically generated">
            <a:extLst>
              <a:ext uri="{FF2B5EF4-FFF2-40B4-BE49-F238E27FC236}">
                <a16:creationId xmlns:a16="http://schemas.microsoft.com/office/drawing/2014/main" id="{AB28108B-5C7C-6E4F-95A7-2772E389EC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0924" y="3966220"/>
            <a:ext cx="2734316" cy="1883427"/>
          </a:xfrm>
          <a:prstGeom prst="rect">
            <a:avLst/>
          </a:prstGeom>
        </p:spPr>
      </p:pic>
      <p:pic>
        <p:nvPicPr>
          <p:cNvPr id="5" name="Picture 4" descr="A picture containing fruit, yellow, orange&#10;&#10;Description automatically generated">
            <a:extLst>
              <a:ext uri="{FF2B5EF4-FFF2-40B4-BE49-F238E27FC236}">
                <a16:creationId xmlns:a16="http://schemas.microsoft.com/office/drawing/2014/main" id="{EE96F2DE-FD1C-504C-B580-41601475D3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0536" y="3951225"/>
            <a:ext cx="2236325" cy="1358779"/>
          </a:xfrm>
          <a:prstGeom prst="rect">
            <a:avLst/>
          </a:prstGeom>
        </p:spPr>
      </p:pic>
      <p:pic>
        <p:nvPicPr>
          <p:cNvPr id="8" name="Picture 7">
            <a:extLst>
              <a:ext uri="{FF2B5EF4-FFF2-40B4-BE49-F238E27FC236}">
                <a16:creationId xmlns:a16="http://schemas.microsoft.com/office/drawing/2014/main" id="{AB6FA692-75A9-6241-B951-CDD1B159D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2696" y="4727136"/>
            <a:ext cx="1878473" cy="1042951"/>
          </a:xfrm>
          <a:prstGeom prst="rect">
            <a:avLst/>
          </a:prstGeom>
        </p:spPr>
      </p:pic>
      <p:sp>
        <p:nvSpPr>
          <p:cNvPr id="13" name="Rounded Rectangle 12">
            <a:extLst>
              <a:ext uri="{FF2B5EF4-FFF2-40B4-BE49-F238E27FC236}">
                <a16:creationId xmlns:a16="http://schemas.microsoft.com/office/drawing/2014/main" id="{20A726DB-0DFD-B344-8D97-F4ADBAD83985}"/>
              </a:ext>
            </a:extLst>
          </p:cNvPr>
          <p:cNvSpPr/>
          <p:nvPr/>
        </p:nvSpPr>
        <p:spPr>
          <a:xfrm>
            <a:off x="840533" y="1952683"/>
            <a:ext cx="7462933" cy="157772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Honeybees always travel a long way to look for nectar. As a result, we have many foods like cucumbers, cherries, apples, limes and lemons. </a:t>
            </a:r>
          </a:p>
        </p:txBody>
      </p:sp>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400" dirty="0">
                <a:solidFill>
                  <a:schemeClr val="bg1"/>
                </a:solidFill>
                <a:latin typeface="+mn-lt"/>
              </a:rPr>
              <a:t>3 Reasons Honey Bees Are Important</a:t>
            </a:r>
          </a:p>
        </p:txBody>
      </p:sp>
      <p:sp>
        <p:nvSpPr>
          <p:cNvPr id="7" name="Rounded Rectangle 6">
            <a:extLst>
              <a:ext uri="{FF2B5EF4-FFF2-40B4-BE49-F238E27FC236}">
                <a16:creationId xmlns:a16="http://schemas.microsoft.com/office/drawing/2014/main" id="{8155AC62-B742-5641-B823-4C8EB02599C4}"/>
              </a:ext>
            </a:extLst>
          </p:cNvPr>
          <p:cNvSpPr/>
          <p:nvPr/>
        </p:nvSpPr>
        <p:spPr>
          <a:xfrm>
            <a:off x="840533" y="1626567"/>
            <a:ext cx="7462800"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Pollinate Food Crops</a:t>
            </a:r>
          </a:p>
        </p:txBody>
      </p:sp>
      <p:sp>
        <p:nvSpPr>
          <p:cNvPr id="16" name="Rounded Rectangle 15">
            <a:extLst>
              <a:ext uri="{FF2B5EF4-FFF2-40B4-BE49-F238E27FC236}">
                <a16:creationId xmlns:a16="http://schemas.microsoft.com/office/drawing/2014/main" id="{63663D52-81E2-E245-85DD-B840F5890482}"/>
              </a:ext>
            </a:extLst>
          </p:cNvPr>
          <p:cNvSpPr/>
          <p:nvPr/>
        </p:nvSpPr>
        <p:spPr>
          <a:xfrm>
            <a:off x="840533" y="4154239"/>
            <a:ext cx="7462933" cy="190038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Wild plants provide food for lots of insects, birds and animals. Without wild plants, these would disappear. There would be no milk, meat and other important foods we get from animals and birds. </a:t>
            </a:r>
          </a:p>
        </p:txBody>
      </p:sp>
      <p:sp>
        <p:nvSpPr>
          <p:cNvPr id="17" name="Rounded Rectangle 16">
            <a:extLst>
              <a:ext uri="{FF2B5EF4-FFF2-40B4-BE49-F238E27FC236}">
                <a16:creationId xmlns:a16="http://schemas.microsoft.com/office/drawing/2014/main" id="{1B15B9E1-9BB2-0844-AF45-9560A11B3AE4}"/>
              </a:ext>
            </a:extLst>
          </p:cNvPr>
          <p:cNvSpPr/>
          <p:nvPr/>
        </p:nvSpPr>
        <p:spPr>
          <a:xfrm>
            <a:off x="840533" y="3780327"/>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Pollinate Wild Plants</a:t>
            </a:r>
          </a:p>
        </p:txBody>
      </p:sp>
    </p:spTree>
    <p:extLst>
      <p:ext uri="{BB962C8B-B14F-4D97-AF65-F5344CB8AC3E}">
        <p14:creationId xmlns:p14="http://schemas.microsoft.com/office/powerpoint/2010/main" val="158162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down)">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2" presetClass="entr" presetSubtype="1"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0BAB1A5-73D2-D740-8155-7BB5395775B1}"/>
              </a:ext>
            </a:extLst>
          </p:cNvPr>
          <p:cNvSpPr/>
          <p:nvPr/>
        </p:nvSpPr>
        <p:spPr>
          <a:xfrm>
            <a:off x="756000" y="3321197"/>
            <a:ext cx="7632000" cy="645243"/>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dirty="0">
                <a:solidFill>
                  <a:schemeClr val="tx1"/>
                </a:solidFill>
              </a:rPr>
              <a:t>Biodiversity is all of the plant and animal species that are living.</a:t>
            </a:r>
          </a:p>
        </p:txBody>
      </p:sp>
      <p:pic>
        <p:nvPicPr>
          <p:cNvPr id="3" name="Picture 2" descr="A zebra with a zebra head&#10;&#10;Description automatically generated with medium confidence">
            <a:extLst>
              <a:ext uri="{FF2B5EF4-FFF2-40B4-BE49-F238E27FC236}">
                <a16:creationId xmlns:a16="http://schemas.microsoft.com/office/drawing/2014/main" id="{410B84F8-612B-6B45-A5DC-AC3E08E1CC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033" y="3814459"/>
            <a:ext cx="1984123" cy="2761225"/>
          </a:xfrm>
          <a:prstGeom prst="rect">
            <a:avLst/>
          </a:prstGeom>
        </p:spPr>
      </p:pic>
      <p:pic>
        <p:nvPicPr>
          <p:cNvPr id="26" name="Picture 25" descr="A picture containing big cat&#10;&#10;Description automatically generated">
            <a:extLst>
              <a:ext uri="{FF2B5EF4-FFF2-40B4-BE49-F238E27FC236}">
                <a16:creationId xmlns:a16="http://schemas.microsoft.com/office/drawing/2014/main" id="{DF622C7C-F1F5-A24E-8BAD-3078F27BB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385133" y="4185806"/>
            <a:ext cx="2840616" cy="2018532"/>
          </a:xfrm>
          <a:prstGeom prst="rect">
            <a:avLst/>
          </a:prstGeom>
        </p:spPr>
      </p:pic>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What is Biodiversity?</a:t>
            </a:r>
          </a:p>
        </p:txBody>
      </p:sp>
      <p:sp>
        <p:nvSpPr>
          <p:cNvPr id="6" name="Rounded Rectangle 5">
            <a:extLst>
              <a:ext uri="{FF2B5EF4-FFF2-40B4-BE49-F238E27FC236}">
                <a16:creationId xmlns:a16="http://schemas.microsoft.com/office/drawing/2014/main" id="{4BA873AE-8A61-E248-A9C7-AABA0D8AB50D}"/>
              </a:ext>
            </a:extLst>
          </p:cNvPr>
          <p:cNvSpPr/>
          <p:nvPr/>
        </p:nvSpPr>
        <p:spPr>
          <a:xfrm>
            <a:off x="756000" y="1609690"/>
            <a:ext cx="7632000"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b="1" dirty="0">
                <a:solidFill>
                  <a:schemeClr val="tx1"/>
                </a:solidFill>
              </a:rPr>
              <a:t>BIO</a:t>
            </a:r>
            <a:r>
              <a:rPr lang="en-GB" sz="1900" dirty="0">
                <a:solidFill>
                  <a:schemeClr val="tx1"/>
                </a:solidFill>
              </a:rPr>
              <a:t> means </a:t>
            </a:r>
            <a:r>
              <a:rPr lang="en-GB" sz="1900" b="1" dirty="0">
                <a:solidFill>
                  <a:schemeClr val="tx1"/>
                </a:solidFill>
              </a:rPr>
              <a:t>LIFE</a:t>
            </a:r>
          </a:p>
        </p:txBody>
      </p:sp>
      <p:sp>
        <p:nvSpPr>
          <p:cNvPr id="7" name="Rounded Rectangle 6">
            <a:extLst>
              <a:ext uri="{FF2B5EF4-FFF2-40B4-BE49-F238E27FC236}">
                <a16:creationId xmlns:a16="http://schemas.microsoft.com/office/drawing/2014/main" id="{5CCD6B10-DB21-784D-A96A-8796C61DDF7C}"/>
              </a:ext>
            </a:extLst>
          </p:cNvPr>
          <p:cNvSpPr/>
          <p:nvPr/>
        </p:nvSpPr>
        <p:spPr>
          <a:xfrm>
            <a:off x="756000" y="2465444"/>
            <a:ext cx="7632000"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b="1" dirty="0">
                <a:solidFill>
                  <a:schemeClr val="tx1"/>
                </a:solidFill>
              </a:rPr>
              <a:t>DIVERSITY</a:t>
            </a:r>
            <a:r>
              <a:rPr lang="en-GB" sz="1900" dirty="0">
                <a:solidFill>
                  <a:schemeClr val="tx1"/>
                </a:solidFill>
              </a:rPr>
              <a:t> means </a:t>
            </a:r>
            <a:r>
              <a:rPr lang="en-GB" sz="1900" b="1" dirty="0">
                <a:solidFill>
                  <a:schemeClr val="tx1"/>
                </a:solidFill>
              </a:rPr>
              <a:t>RANGE OF DIFFERENT THINGS</a:t>
            </a:r>
          </a:p>
        </p:txBody>
      </p:sp>
      <p:pic>
        <p:nvPicPr>
          <p:cNvPr id="15" name="Picture 14" descr="A picture containing logo&#10;&#10;Description automatically generated">
            <a:extLst>
              <a:ext uri="{FF2B5EF4-FFF2-40B4-BE49-F238E27FC236}">
                <a16:creationId xmlns:a16="http://schemas.microsoft.com/office/drawing/2014/main" id="{B3333C63-B096-B54D-8959-83F2433A7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3323" y="1667632"/>
            <a:ext cx="2696247" cy="3429000"/>
          </a:xfrm>
          <a:prstGeom prst="rect">
            <a:avLst/>
          </a:prstGeom>
        </p:spPr>
      </p:pic>
      <p:pic>
        <p:nvPicPr>
          <p:cNvPr id="22" name="Picture 21" descr="A picture containing dark&#10;&#10;Description automatically generated">
            <a:extLst>
              <a:ext uri="{FF2B5EF4-FFF2-40B4-BE49-F238E27FC236}">
                <a16:creationId xmlns:a16="http://schemas.microsoft.com/office/drawing/2014/main" id="{513CF8A6-B2B7-B544-BA50-F30D85667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3226" y="3895987"/>
            <a:ext cx="2696247" cy="2810027"/>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0704E442-DF69-5146-874A-CA161B7E86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3710" y="5025369"/>
            <a:ext cx="2035749" cy="1562169"/>
          </a:xfrm>
          <a:prstGeom prst="rect">
            <a:avLst/>
          </a:prstGeom>
        </p:spPr>
      </p:pic>
      <p:grpSp>
        <p:nvGrpSpPr>
          <p:cNvPr id="36" name="Group 35">
            <a:extLst>
              <a:ext uri="{FF2B5EF4-FFF2-40B4-BE49-F238E27FC236}">
                <a16:creationId xmlns:a16="http://schemas.microsoft.com/office/drawing/2014/main" id="{13A8D751-DECB-7C4A-9C00-7247B0E8D4BF}"/>
              </a:ext>
            </a:extLst>
          </p:cNvPr>
          <p:cNvGrpSpPr/>
          <p:nvPr/>
        </p:nvGrpSpPr>
        <p:grpSpPr>
          <a:xfrm>
            <a:off x="-2108938" y="5769484"/>
            <a:ext cx="11796748" cy="1290733"/>
            <a:chOff x="-2108938" y="5769484"/>
            <a:chExt cx="11796748" cy="1290733"/>
          </a:xfrm>
        </p:grpSpPr>
        <p:pic>
          <p:nvPicPr>
            <p:cNvPr id="30" name="Picture 29" descr="A picture containing plant, leaf&#10;&#10;Description automatically generated">
              <a:extLst>
                <a:ext uri="{FF2B5EF4-FFF2-40B4-BE49-F238E27FC236}">
                  <a16:creationId xmlns:a16="http://schemas.microsoft.com/office/drawing/2014/main" id="{1E587564-E12B-F14E-842E-1CC7A94AF3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8938" y="5769484"/>
              <a:ext cx="3820886" cy="1138333"/>
            </a:xfrm>
            <a:prstGeom prst="rect">
              <a:avLst/>
            </a:prstGeom>
          </p:spPr>
        </p:pic>
        <p:pic>
          <p:nvPicPr>
            <p:cNvPr id="31" name="Picture 30" descr="A picture containing plant, leaf&#10;&#10;Description automatically generated">
              <a:extLst>
                <a:ext uri="{FF2B5EF4-FFF2-40B4-BE49-F238E27FC236}">
                  <a16:creationId xmlns:a16="http://schemas.microsoft.com/office/drawing/2014/main" id="{CFFF3598-7737-5F4B-BFC5-5BE47DD10D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6924" y="5769484"/>
              <a:ext cx="3820886" cy="1138333"/>
            </a:xfrm>
            <a:prstGeom prst="rect">
              <a:avLst/>
            </a:prstGeom>
          </p:spPr>
        </p:pic>
        <p:pic>
          <p:nvPicPr>
            <p:cNvPr id="32" name="Picture 31" descr="A picture containing plant, leaf&#10;&#10;Description automatically generated">
              <a:extLst>
                <a:ext uri="{FF2B5EF4-FFF2-40B4-BE49-F238E27FC236}">
                  <a16:creationId xmlns:a16="http://schemas.microsoft.com/office/drawing/2014/main" id="{6E9E4A71-D03B-4547-9704-46F376EAE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8549" y="5791256"/>
              <a:ext cx="3820886" cy="1138333"/>
            </a:xfrm>
            <a:prstGeom prst="rect">
              <a:avLst/>
            </a:prstGeom>
          </p:spPr>
        </p:pic>
        <p:pic>
          <p:nvPicPr>
            <p:cNvPr id="33" name="Picture 32" descr="A picture containing plant, leaf&#10;&#10;Description automatically generated">
              <a:extLst>
                <a:ext uri="{FF2B5EF4-FFF2-40B4-BE49-F238E27FC236}">
                  <a16:creationId xmlns:a16="http://schemas.microsoft.com/office/drawing/2014/main" id="{7A2BFCD3-61B6-1845-8217-BDE8EF905A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760" y="5921884"/>
              <a:ext cx="3820886" cy="1138333"/>
            </a:xfrm>
            <a:prstGeom prst="rect">
              <a:avLst/>
            </a:prstGeom>
          </p:spPr>
        </p:pic>
      </p:grpSp>
      <p:pic>
        <p:nvPicPr>
          <p:cNvPr id="10" name="Picture 9" descr="A picture containing text&#10;&#10;Description automatically generated">
            <a:extLst>
              <a:ext uri="{FF2B5EF4-FFF2-40B4-BE49-F238E27FC236}">
                <a16:creationId xmlns:a16="http://schemas.microsoft.com/office/drawing/2014/main" id="{74FE6143-C2DD-1948-9DA6-3A05AC0166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283" y="576643"/>
            <a:ext cx="1780118" cy="1028351"/>
          </a:xfrm>
          <a:prstGeom prst="rect">
            <a:avLst/>
          </a:prstGeom>
        </p:spPr>
      </p:pic>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3500"/>
                            </p:stCondLst>
                            <p:childTnLst>
                              <p:par>
                                <p:cTn id="46" presetID="2" presetClass="entr" presetSubtype="4"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0A726DB-0DFD-B344-8D97-F4ADBAD83985}"/>
              </a:ext>
            </a:extLst>
          </p:cNvPr>
          <p:cNvSpPr/>
          <p:nvPr/>
        </p:nvSpPr>
        <p:spPr>
          <a:xfrm>
            <a:off x="840533" y="1957701"/>
            <a:ext cx="7462933" cy="2545706"/>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188000" bIns="144000" rtlCol="0" anchor="ctr">
            <a:spAutoFit/>
          </a:bodyPr>
          <a:lstStyle/>
          <a:p>
            <a:r>
              <a:rPr lang="en-GB" sz="2000" dirty="0">
                <a:solidFill>
                  <a:schemeClr val="tx1"/>
                </a:solidFill>
              </a:rPr>
              <a:t>It is only bees who can produce honey for us. Natural honey is an important food that </a:t>
            </a:r>
          </a:p>
          <a:p>
            <a:r>
              <a:rPr lang="en-GB" sz="2000" dirty="0">
                <a:solidFill>
                  <a:schemeClr val="tx1"/>
                </a:solidFill>
              </a:rPr>
              <a:t>has immense benefits for our health. </a:t>
            </a:r>
          </a:p>
          <a:p>
            <a:r>
              <a:rPr lang="en-GB" sz="2000" dirty="0">
                <a:solidFill>
                  <a:schemeClr val="tx1"/>
                </a:solidFill>
              </a:rPr>
              <a:t>Honey also reduces coughs, increases </a:t>
            </a:r>
          </a:p>
          <a:p>
            <a:r>
              <a:rPr lang="en-GB" sz="2000" dirty="0">
                <a:solidFill>
                  <a:schemeClr val="tx1"/>
                </a:solidFill>
              </a:rPr>
              <a:t>athletic performance, heals wounds </a:t>
            </a:r>
          </a:p>
          <a:p>
            <a:r>
              <a:rPr lang="en-GB" sz="2000" dirty="0">
                <a:solidFill>
                  <a:schemeClr val="tx1"/>
                </a:solidFill>
              </a:rPr>
              <a:t>and fights bacteria. </a:t>
            </a:r>
          </a:p>
        </p:txBody>
      </p:sp>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400" dirty="0">
                <a:solidFill>
                  <a:schemeClr val="bg1"/>
                </a:solidFill>
                <a:latin typeface="+mn-lt"/>
              </a:rPr>
              <a:t>3 Reasons Honey Bees Are Important</a:t>
            </a:r>
          </a:p>
        </p:txBody>
      </p:sp>
      <p:sp>
        <p:nvSpPr>
          <p:cNvPr id="7" name="Rounded Rectangle 6">
            <a:extLst>
              <a:ext uri="{FF2B5EF4-FFF2-40B4-BE49-F238E27FC236}">
                <a16:creationId xmlns:a16="http://schemas.microsoft.com/office/drawing/2014/main" id="{8155AC62-B742-5641-B823-4C8EB02599C4}"/>
              </a:ext>
            </a:extLst>
          </p:cNvPr>
          <p:cNvSpPr/>
          <p:nvPr/>
        </p:nvSpPr>
        <p:spPr>
          <a:xfrm>
            <a:off x="840533" y="1627631"/>
            <a:ext cx="7462933" cy="660141"/>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Produce Honey</a:t>
            </a:r>
          </a:p>
        </p:txBody>
      </p:sp>
      <p:pic>
        <p:nvPicPr>
          <p:cNvPr id="4" name="Picture 3">
            <a:extLst>
              <a:ext uri="{FF2B5EF4-FFF2-40B4-BE49-F238E27FC236}">
                <a16:creationId xmlns:a16="http://schemas.microsoft.com/office/drawing/2014/main" id="{E088B1A1-EA1A-0247-B5EA-890F9656E6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0164" y="2499198"/>
            <a:ext cx="2939483" cy="3429000"/>
          </a:xfrm>
          <a:prstGeom prst="rect">
            <a:avLst/>
          </a:prstGeom>
        </p:spPr>
      </p:pic>
    </p:spTree>
    <p:extLst>
      <p:ext uri="{BB962C8B-B14F-4D97-AF65-F5344CB8AC3E}">
        <p14:creationId xmlns:p14="http://schemas.microsoft.com/office/powerpoint/2010/main" val="9029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down)">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mp&#10;&#10;Description automatically generated">
            <a:extLst>
              <a:ext uri="{FF2B5EF4-FFF2-40B4-BE49-F238E27FC236}">
                <a16:creationId xmlns:a16="http://schemas.microsoft.com/office/drawing/2014/main" id="{AB45FCDB-A499-2541-A21C-C38191041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960" y="4672849"/>
            <a:ext cx="2578101" cy="1415807"/>
          </a:xfrm>
          <a:prstGeom prst="rect">
            <a:avLst/>
          </a:prstGeom>
        </p:spPr>
      </p:pic>
      <p:pic>
        <p:nvPicPr>
          <p:cNvPr id="12" name="Picture 11">
            <a:extLst>
              <a:ext uri="{FF2B5EF4-FFF2-40B4-BE49-F238E27FC236}">
                <a16:creationId xmlns:a16="http://schemas.microsoft.com/office/drawing/2014/main" id="{AA3A0BAE-813D-254A-AD7B-4F02280C8C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121" y="3532660"/>
            <a:ext cx="1779981" cy="1672407"/>
          </a:xfrm>
          <a:prstGeom prst="rect">
            <a:avLst/>
          </a:prstGeom>
        </p:spPr>
      </p:pic>
      <p:pic>
        <p:nvPicPr>
          <p:cNvPr id="15" name="Picture 14" descr="A picture containing indoor, dark&#10;&#10;Description automatically generated">
            <a:extLst>
              <a:ext uri="{FF2B5EF4-FFF2-40B4-BE49-F238E27FC236}">
                <a16:creationId xmlns:a16="http://schemas.microsoft.com/office/drawing/2014/main" id="{37E96900-2AAC-DD49-ACC8-DB32D869FF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125021" y="4158532"/>
            <a:ext cx="2364579" cy="2093072"/>
          </a:xfrm>
          <a:prstGeom prst="rect">
            <a:avLst/>
          </a:prstGeom>
        </p:spPr>
      </p:pic>
      <p:pic>
        <p:nvPicPr>
          <p:cNvPr id="17" name="Picture 16">
            <a:extLst>
              <a:ext uri="{FF2B5EF4-FFF2-40B4-BE49-F238E27FC236}">
                <a16:creationId xmlns:a16="http://schemas.microsoft.com/office/drawing/2014/main" id="{4E19DEF3-C503-9C4F-BF7B-306CFD4F66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991" y="3765614"/>
            <a:ext cx="2413000" cy="1206500"/>
          </a:xfrm>
          <a:prstGeom prst="rect">
            <a:avLst/>
          </a:prstGeom>
        </p:spPr>
      </p:pic>
      <p:sp>
        <p:nvSpPr>
          <p:cNvPr id="19" name="Rounded Rectangle 18">
            <a:extLst>
              <a:ext uri="{FF2B5EF4-FFF2-40B4-BE49-F238E27FC236}">
                <a16:creationId xmlns:a16="http://schemas.microsoft.com/office/drawing/2014/main" id="{497BEB8F-19F3-EA43-8142-352122F08D5F}"/>
              </a:ext>
            </a:extLst>
          </p:cNvPr>
          <p:cNvSpPr/>
          <p:nvPr/>
        </p:nvSpPr>
        <p:spPr>
          <a:xfrm>
            <a:off x="840533" y="1020111"/>
            <a:ext cx="7462933" cy="2223047"/>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Flies, wasps, moths, beetles, butterflies and even some birds all pollinate.</a:t>
            </a:r>
          </a:p>
          <a:p>
            <a:endParaRPr lang="en-GB" sz="2000" dirty="0">
              <a:solidFill>
                <a:schemeClr val="tx1"/>
              </a:solidFill>
            </a:endParaRPr>
          </a:p>
          <a:p>
            <a:r>
              <a:rPr lang="en-GB" sz="2000" dirty="0">
                <a:solidFill>
                  <a:schemeClr val="tx1"/>
                </a:solidFill>
              </a:rPr>
              <a:t>Estimates suggest we have over 1500 pollinating insect species in UK.</a:t>
            </a:r>
          </a:p>
        </p:txBody>
      </p:sp>
      <p:sp>
        <p:nvSpPr>
          <p:cNvPr id="20" name="Rounded Rectangle 19">
            <a:extLst>
              <a:ext uri="{FF2B5EF4-FFF2-40B4-BE49-F238E27FC236}">
                <a16:creationId xmlns:a16="http://schemas.microsoft.com/office/drawing/2014/main" id="{1CA723A0-3AC3-B441-A349-D51E43A809A0}"/>
              </a:ext>
            </a:extLst>
          </p:cNvPr>
          <p:cNvSpPr/>
          <p:nvPr/>
        </p:nvSpPr>
        <p:spPr>
          <a:xfrm>
            <a:off x="840533" y="689611"/>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Bees are not the world's only pollinators.</a:t>
            </a:r>
          </a:p>
        </p:txBody>
      </p:sp>
    </p:spTree>
    <p:extLst>
      <p:ext uri="{BB962C8B-B14F-4D97-AF65-F5344CB8AC3E}">
        <p14:creationId xmlns:p14="http://schemas.microsoft.com/office/powerpoint/2010/main" val="21573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100" dirty="0">
                <a:solidFill>
                  <a:schemeClr val="bg1"/>
                </a:solidFill>
                <a:latin typeface="+mn-lt"/>
              </a:rPr>
              <a:t>Bees Are Important For Our Environment</a:t>
            </a:r>
          </a:p>
        </p:txBody>
      </p:sp>
      <p:sp>
        <p:nvSpPr>
          <p:cNvPr id="5" name="Rectangle 4"/>
          <p:cNvSpPr/>
          <p:nvPr/>
        </p:nvSpPr>
        <p:spPr>
          <a:xfrm>
            <a:off x="755650" y="1666346"/>
            <a:ext cx="7632700" cy="3676904"/>
          </a:xfrm>
          <a:prstGeom prst="rect">
            <a:avLst/>
          </a:prstGeom>
        </p:spPr>
        <p:txBody>
          <a:bodyPr wrap="square" lIns="0" tIns="0" rIns="0" bIns="0">
            <a:spAutoFit/>
          </a:bodyPr>
          <a:lstStyle/>
          <a:p>
            <a:pPr marL="342900" indent="-342900">
              <a:lnSpc>
                <a:spcPct val="120000"/>
              </a:lnSpc>
              <a:buClr>
                <a:srgbClr val="18A0DB"/>
              </a:buClr>
              <a:buFont typeface="Arial" panose="020B0604020202020204" pitchFamily="34" charset="0"/>
              <a:buChar char="•"/>
            </a:pPr>
            <a:r>
              <a:rPr lang="en-GB" sz="2000" dirty="0"/>
              <a:t>Bees are a fantastic symbol of nature.</a:t>
            </a:r>
          </a:p>
          <a:p>
            <a:pPr marL="342900" indent="-342900">
              <a:lnSpc>
                <a:spcPct val="120000"/>
              </a:lnSpc>
              <a:buClr>
                <a:srgbClr val="18A0DB"/>
              </a:buClr>
              <a:buFont typeface="Arial" panose="020B0604020202020204" pitchFamily="34" charset="0"/>
              <a:buChar char="•"/>
            </a:pPr>
            <a:r>
              <a:rPr lang="en-GB" sz="2000" dirty="0"/>
              <a:t>By keeping the cycle of life turning, bees boost the colour and beauty of our countryside. </a:t>
            </a:r>
          </a:p>
          <a:p>
            <a:pPr marL="342900" indent="-342900">
              <a:lnSpc>
                <a:spcPct val="120000"/>
              </a:lnSpc>
              <a:buClr>
                <a:srgbClr val="18A0DB"/>
              </a:buClr>
              <a:buFont typeface="Arial" panose="020B0604020202020204" pitchFamily="34" charset="0"/>
              <a:buChar char="•"/>
            </a:pPr>
            <a:r>
              <a:rPr lang="en-GB" sz="2000" dirty="0"/>
              <a:t>Some 80% of European wildflowers require insect pollination.</a:t>
            </a:r>
          </a:p>
          <a:p>
            <a:pPr marL="342900" indent="-342900">
              <a:lnSpc>
                <a:spcPct val="120000"/>
              </a:lnSpc>
              <a:buClr>
                <a:srgbClr val="18A0DB"/>
              </a:buClr>
              <a:buFont typeface="Arial" panose="020B0604020202020204" pitchFamily="34" charset="0"/>
              <a:buChar char="•"/>
            </a:pPr>
            <a:r>
              <a:rPr lang="en-GB" sz="2000" dirty="0"/>
              <a:t>Pollinators allow plants to fruit, set seed and </a:t>
            </a:r>
            <a:br>
              <a:rPr lang="en-GB" sz="2000" dirty="0"/>
            </a:br>
            <a:r>
              <a:rPr lang="en-GB" sz="2000" dirty="0"/>
              <a:t>breed. This in turn provides food and </a:t>
            </a:r>
            <a:br>
              <a:rPr lang="en-GB" sz="2000" dirty="0"/>
            </a:br>
            <a:r>
              <a:rPr lang="en-GB" sz="2000" dirty="0"/>
              <a:t>habitat for a range of other creatures. </a:t>
            </a:r>
          </a:p>
          <a:p>
            <a:pPr marL="342900" indent="-342900">
              <a:lnSpc>
                <a:spcPct val="120000"/>
              </a:lnSpc>
              <a:buClr>
                <a:srgbClr val="18A0DB"/>
              </a:buClr>
              <a:buFont typeface="Arial" panose="020B0604020202020204" pitchFamily="34" charset="0"/>
              <a:buChar char="•"/>
            </a:pPr>
            <a:r>
              <a:rPr lang="en-GB" sz="2000" dirty="0"/>
              <a:t>So the health of our natural </a:t>
            </a:r>
            <a:br>
              <a:rPr lang="en-GB" sz="2000" dirty="0"/>
            </a:br>
            <a:r>
              <a:rPr lang="en-GB" sz="2000" dirty="0"/>
              <a:t>ecosystems is linked to the health </a:t>
            </a:r>
            <a:br>
              <a:rPr lang="en-GB" sz="2000" dirty="0"/>
            </a:br>
            <a:r>
              <a:rPr lang="en-GB" sz="2000" dirty="0"/>
              <a:t>of our bees and other pollinators.</a:t>
            </a:r>
          </a:p>
        </p:txBody>
      </p:sp>
      <p:pic>
        <p:nvPicPr>
          <p:cNvPr id="3" name="Picture 2" descr="Background pattern&#10;&#10;Description automatically generated">
            <a:extLst>
              <a:ext uri="{FF2B5EF4-FFF2-40B4-BE49-F238E27FC236}">
                <a16:creationId xmlns:a16="http://schemas.microsoft.com/office/drawing/2014/main" id="{E8C3BA49-30A8-674E-841B-9EF7729E0A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43644" y="3429000"/>
            <a:ext cx="2644705" cy="2644705"/>
          </a:xfrm>
          <a:prstGeom prst="ellipse">
            <a:avLst/>
          </a:prstGeom>
          <a:ln w="28575">
            <a:solidFill>
              <a:srgbClr val="18A0DB"/>
            </a:solidFill>
          </a:ln>
        </p:spPr>
      </p:pic>
    </p:spTree>
    <p:extLst>
      <p:ext uri="{BB962C8B-B14F-4D97-AF65-F5344CB8AC3E}">
        <p14:creationId xmlns:p14="http://schemas.microsoft.com/office/powerpoint/2010/main" val="179199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Bees Are in Danger of Dying Out!</a:t>
            </a:r>
          </a:p>
        </p:txBody>
      </p:sp>
      <p:sp>
        <p:nvSpPr>
          <p:cNvPr id="7" name="Rounded Rectangle 6">
            <a:extLst>
              <a:ext uri="{FF2B5EF4-FFF2-40B4-BE49-F238E27FC236}">
                <a16:creationId xmlns:a16="http://schemas.microsoft.com/office/drawing/2014/main" id="{8155AC62-B742-5641-B823-4C8EB02599C4}"/>
              </a:ext>
            </a:extLst>
          </p:cNvPr>
          <p:cNvSpPr/>
          <p:nvPr/>
        </p:nvSpPr>
        <p:spPr>
          <a:xfrm>
            <a:off x="840533" y="1685999"/>
            <a:ext cx="7249367"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Pollution and disease</a:t>
            </a:r>
          </a:p>
        </p:txBody>
      </p:sp>
      <p:sp>
        <p:nvSpPr>
          <p:cNvPr id="10" name="Rounded Rectangle 9">
            <a:extLst>
              <a:ext uri="{FF2B5EF4-FFF2-40B4-BE49-F238E27FC236}">
                <a16:creationId xmlns:a16="http://schemas.microsoft.com/office/drawing/2014/main" id="{CEE6601E-D097-AE4D-9AFD-1C6867351D9C}"/>
              </a:ext>
            </a:extLst>
          </p:cNvPr>
          <p:cNvSpPr/>
          <p:nvPr/>
        </p:nvSpPr>
        <p:spPr>
          <a:xfrm>
            <a:off x="840533" y="2618062"/>
            <a:ext cx="7249367"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Climate change</a:t>
            </a:r>
          </a:p>
        </p:txBody>
      </p:sp>
      <p:sp>
        <p:nvSpPr>
          <p:cNvPr id="11" name="Rounded Rectangle 10">
            <a:extLst>
              <a:ext uri="{FF2B5EF4-FFF2-40B4-BE49-F238E27FC236}">
                <a16:creationId xmlns:a16="http://schemas.microsoft.com/office/drawing/2014/main" id="{ED3880D0-F3A1-374F-B611-CFFCB2D0F875}"/>
              </a:ext>
            </a:extLst>
          </p:cNvPr>
          <p:cNvSpPr/>
          <p:nvPr/>
        </p:nvSpPr>
        <p:spPr>
          <a:xfrm>
            <a:off x="840533" y="3550125"/>
            <a:ext cx="7249367"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Pesticides and herbicides</a:t>
            </a:r>
          </a:p>
        </p:txBody>
      </p:sp>
      <p:sp>
        <p:nvSpPr>
          <p:cNvPr id="12" name="Rounded Rectangle 11">
            <a:extLst>
              <a:ext uri="{FF2B5EF4-FFF2-40B4-BE49-F238E27FC236}">
                <a16:creationId xmlns:a16="http://schemas.microsoft.com/office/drawing/2014/main" id="{A3732EBC-A144-3049-AB32-66F6F213048E}"/>
              </a:ext>
            </a:extLst>
          </p:cNvPr>
          <p:cNvSpPr/>
          <p:nvPr/>
        </p:nvSpPr>
        <p:spPr>
          <a:xfrm>
            <a:off x="840533" y="4482188"/>
            <a:ext cx="7249367"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Habitat loss</a:t>
            </a:r>
          </a:p>
        </p:txBody>
      </p:sp>
      <p:sp>
        <p:nvSpPr>
          <p:cNvPr id="13" name="Rounded Rectangle 12">
            <a:extLst>
              <a:ext uri="{FF2B5EF4-FFF2-40B4-BE49-F238E27FC236}">
                <a16:creationId xmlns:a16="http://schemas.microsoft.com/office/drawing/2014/main" id="{D2CF245D-278B-2843-A1C6-4A4D78072A6D}"/>
              </a:ext>
            </a:extLst>
          </p:cNvPr>
          <p:cNvSpPr/>
          <p:nvPr/>
        </p:nvSpPr>
        <p:spPr>
          <a:xfrm>
            <a:off x="840533" y="5414253"/>
            <a:ext cx="7249367" cy="662269"/>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Invasive species</a:t>
            </a:r>
          </a:p>
        </p:txBody>
      </p:sp>
      <p:pic>
        <p:nvPicPr>
          <p:cNvPr id="4" name="Picture 3" descr="A picture containing text&#10;&#10;Description automatically generated">
            <a:extLst>
              <a:ext uri="{FF2B5EF4-FFF2-40B4-BE49-F238E27FC236}">
                <a16:creationId xmlns:a16="http://schemas.microsoft.com/office/drawing/2014/main" id="{AC286203-73B5-CF47-A43B-C5320E530D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6297" y="1287251"/>
            <a:ext cx="2095630" cy="6858000"/>
          </a:xfrm>
          <a:prstGeom prst="rect">
            <a:avLst/>
          </a:prstGeom>
        </p:spPr>
      </p:pic>
    </p:spTree>
    <p:extLst>
      <p:ext uri="{BB962C8B-B14F-4D97-AF65-F5344CB8AC3E}">
        <p14:creationId xmlns:p14="http://schemas.microsoft.com/office/powerpoint/2010/main" val="25804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497BEB8F-19F3-EA43-8142-352122F08D5F}"/>
              </a:ext>
            </a:extLst>
          </p:cNvPr>
          <p:cNvSpPr/>
          <p:nvPr/>
        </p:nvSpPr>
        <p:spPr>
          <a:xfrm>
            <a:off x="840533" y="1002781"/>
            <a:ext cx="7462933" cy="190038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Habitat loss means less forage and shelter for </a:t>
            </a:r>
            <a:br>
              <a:rPr lang="en-GB" sz="2000" dirty="0">
                <a:solidFill>
                  <a:schemeClr val="tx1"/>
                </a:solidFill>
              </a:rPr>
            </a:br>
            <a:r>
              <a:rPr lang="en-GB" sz="2000" dirty="0">
                <a:solidFill>
                  <a:schemeClr val="tx1"/>
                </a:solidFill>
              </a:rPr>
              <a:t>bees. It’s vital for bees to have enough flowers </a:t>
            </a:r>
            <a:br>
              <a:rPr lang="en-GB" sz="2000" dirty="0">
                <a:solidFill>
                  <a:schemeClr val="tx1"/>
                </a:solidFill>
              </a:rPr>
            </a:br>
            <a:r>
              <a:rPr lang="en-GB" sz="2000" dirty="0">
                <a:solidFill>
                  <a:schemeClr val="tx1"/>
                </a:solidFill>
              </a:rPr>
              <a:t>to forage and safe places to use for nesting </a:t>
            </a:r>
          </a:p>
          <a:p>
            <a:r>
              <a:rPr lang="en-GB" sz="2000" dirty="0">
                <a:solidFill>
                  <a:schemeClr val="tx1"/>
                </a:solidFill>
              </a:rPr>
              <a:t>among vegetation, soil, and hedges.</a:t>
            </a:r>
          </a:p>
        </p:txBody>
      </p:sp>
      <p:sp>
        <p:nvSpPr>
          <p:cNvPr id="20" name="Rounded Rectangle 19">
            <a:extLst>
              <a:ext uri="{FF2B5EF4-FFF2-40B4-BE49-F238E27FC236}">
                <a16:creationId xmlns:a16="http://schemas.microsoft.com/office/drawing/2014/main" id="{1CA723A0-3AC3-B441-A349-D51E43A809A0}"/>
              </a:ext>
            </a:extLst>
          </p:cNvPr>
          <p:cNvSpPr/>
          <p:nvPr/>
        </p:nvSpPr>
        <p:spPr>
          <a:xfrm>
            <a:off x="840533" y="689611"/>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Habitat loss</a:t>
            </a:r>
          </a:p>
        </p:txBody>
      </p:sp>
      <p:sp>
        <p:nvSpPr>
          <p:cNvPr id="8" name="Rounded Rectangle 7">
            <a:extLst>
              <a:ext uri="{FF2B5EF4-FFF2-40B4-BE49-F238E27FC236}">
                <a16:creationId xmlns:a16="http://schemas.microsoft.com/office/drawing/2014/main" id="{5620094F-1979-8D4F-9CED-7547029BD712}"/>
              </a:ext>
            </a:extLst>
          </p:cNvPr>
          <p:cNvSpPr/>
          <p:nvPr/>
        </p:nvSpPr>
        <p:spPr>
          <a:xfrm>
            <a:off x="840533" y="3516965"/>
            <a:ext cx="7462933" cy="2545706"/>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Changes in climate may be disrupting</a:t>
            </a:r>
          </a:p>
          <a:p>
            <a:r>
              <a:rPr lang="en-GB" sz="2000" dirty="0">
                <a:solidFill>
                  <a:schemeClr val="tx1"/>
                </a:solidFill>
              </a:rPr>
              <a:t>bee nesting behaviour. It may also affect </a:t>
            </a:r>
          </a:p>
          <a:p>
            <a:r>
              <a:rPr lang="en-GB" sz="2000" dirty="0">
                <a:solidFill>
                  <a:schemeClr val="tx1"/>
                </a:solidFill>
              </a:rPr>
              <a:t>the timing of flowering plants that bees</a:t>
            </a:r>
          </a:p>
          <a:p>
            <a:r>
              <a:rPr lang="en-GB" sz="2000" dirty="0">
                <a:solidFill>
                  <a:schemeClr val="tx1"/>
                </a:solidFill>
              </a:rPr>
              <a:t>rely on for food. For example, apple trees </a:t>
            </a:r>
            <a:br>
              <a:rPr lang="en-GB" sz="2000" dirty="0">
                <a:solidFill>
                  <a:schemeClr val="tx1"/>
                </a:solidFill>
              </a:rPr>
            </a:br>
            <a:r>
              <a:rPr lang="en-GB" sz="2000" dirty="0">
                <a:solidFill>
                  <a:schemeClr val="tx1"/>
                </a:solidFill>
              </a:rPr>
              <a:t>could be in blossom at a different time from </a:t>
            </a:r>
            <a:br>
              <a:rPr lang="en-GB" sz="2000" dirty="0">
                <a:solidFill>
                  <a:schemeClr val="tx1"/>
                </a:solidFill>
              </a:rPr>
            </a:br>
            <a:r>
              <a:rPr lang="en-GB" sz="2000" dirty="0">
                <a:solidFill>
                  <a:schemeClr val="tx1"/>
                </a:solidFill>
              </a:rPr>
              <a:t>when the bees are active.</a:t>
            </a:r>
          </a:p>
        </p:txBody>
      </p:sp>
      <p:sp>
        <p:nvSpPr>
          <p:cNvPr id="9" name="Rounded Rectangle 8">
            <a:extLst>
              <a:ext uri="{FF2B5EF4-FFF2-40B4-BE49-F238E27FC236}">
                <a16:creationId xmlns:a16="http://schemas.microsoft.com/office/drawing/2014/main" id="{E2C170E5-38D0-BF44-9CDA-C31ABB297D51}"/>
              </a:ext>
            </a:extLst>
          </p:cNvPr>
          <p:cNvSpPr/>
          <p:nvPr/>
        </p:nvSpPr>
        <p:spPr>
          <a:xfrm>
            <a:off x="840533" y="3185831"/>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Climate change</a:t>
            </a:r>
          </a:p>
        </p:txBody>
      </p:sp>
      <p:pic>
        <p:nvPicPr>
          <p:cNvPr id="4" name="Picture 3" descr="A picture containing text, plant&#10;&#10;Description automatically generated">
            <a:extLst>
              <a:ext uri="{FF2B5EF4-FFF2-40B4-BE49-F238E27FC236}">
                <a16:creationId xmlns:a16="http://schemas.microsoft.com/office/drawing/2014/main" id="{DA2A3599-36D1-8A48-AB57-F66C551121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0677" y="525835"/>
            <a:ext cx="7472445" cy="6858000"/>
          </a:xfrm>
          <a:prstGeom prst="rect">
            <a:avLst/>
          </a:prstGeom>
        </p:spPr>
      </p:pic>
    </p:spTree>
    <p:extLst>
      <p:ext uri="{BB962C8B-B14F-4D97-AF65-F5344CB8AC3E}">
        <p14:creationId xmlns:p14="http://schemas.microsoft.com/office/powerpoint/2010/main" val="29756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left)">
                                      <p:cBhvr>
                                        <p:cTn id="12" dur="500"/>
                                        <p:tgtEl>
                                          <p:spTgt spid="20"/>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ppt_y</p:attrName>
                                        </p:attrNameLst>
                                      </p:cBhvr>
                                      <p:tavLst>
                                        <p:tav tm="0">
                                          <p:val>
                                            <p:strVal val="#ppt_y-#ppt_h*1.125000"/>
                                          </p:val>
                                        </p:tav>
                                        <p:tav tm="100000">
                                          <p:val>
                                            <p:strVal val="#ppt_y"/>
                                          </p:val>
                                        </p:tav>
                                      </p:tavLst>
                                    </p:anim>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left)">
                                      <p:cBhvr>
                                        <p:cTn id="23" dur="500"/>
                                        <p:tgtEl>
                                          <p:spTgt spid="9"/>
                                        </p:tgtEl>
                                      </p:cBhvr>
                                    </p:animEffect>
                                  </p:childTnLst>
                                </p:cTn>
                              </p:par>
                            </p:childTnLst>
                          </p:cTn>
                        </p:par>
                        <p:par>
                          <p:cTn id="24" fill="hold">
                            <p:stCondLst>
                              <p:cond delay="500"/>
                            </p:stCondLst>
                            <p:childTnLst>
                              <p:par>
                                <p:cTn id="25" presetID="1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497BEB8F-19F3-EA43-8142-352122F08D5F}"/>
              </a:ext>
            </a:extLst>
          </p:cNvPr>
          <p:cNvSpPr/>
          <p:nvPr/>
        </p:nvSpPr>
        <p:spPr>
          <a:xfrm>
            <a:off x="840533" y="1020745"/>
            <a:ext cx="7462933" cy="190038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Some species that are not naturally found in the UK can be disruptive - or worse - for native bees. For example, the Asian hornet recently arrived in the UK and could devastate British bee species.</a:t>
            </a:r>
          </a:p>
        </p:txBody>
      </p:sp>
      <p:sp>
        <p:nvSpPr>
          <p:cNvPr id="20" name="Rounded Rectangle 19">
            <a:extLst>
              <a:ext uri="{FF2B5EF4-FFF2-40B4-BE49-F238E27FC236}">
                <a16:creationId xmlns:a16="http://schemas.microsoft.com/office/drawing/2014/main" id="{1CA723A0-3AC3-B441-A349-D51E43A809A0}"/>
              </a:ext>
            </a:extLst>
          </p:cNvPr>
          <p:cNvSpPr/>
          <p:nvPr/>
        </p:nvSpPr>
        <p:spPr>
          <a:xfrm>
            <a:off x="840533" y="689611"/>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Invasive species</a:t>
            </a:r>
          </a:p>
        </p:txBody>
      </p:sp>
      <p:sp>
        <p:nvSpPr>
          <p:cNvPr id="8" name="Rounded Rectangle 7">
            <a:extLst>
              <a:ext uri="{FF2B5EF4-FFF2-40B4-BE49-F238E27FC236}">
                <a16:creationId xmlns:a16="http://schemas.microsoft.com/office/drawing/2014/main" id="{5620094F-1979-8D4F-9CED-7547029BD712}"/>
              </a:ext>
            </a:extLst>
          </p:cNvPr>
          <p:cNvSpPr/>
          <p:nvPr/>
        </p:nvSpPr>
        <p:spPr>
          <a:xfrm>
            <a:off x="840533" y="3569309"/>
            <a:ext cx="7462933" cy="190038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These can have negative effects on bees by reducing their breeding success and resistance to disease. Scientists have found that exposure to pesticides can impair honeybees' ability to navigate and bumblebees' ability to reproduce.</a:t>
            </a:r>
          </a:p>
        </p:txBody>
      </p:sp>
      <p:sp>
        <p:nvSpPr>
          <p:cNvPr id="9" name="Rounded Rectangle 8">
            <a:extLst>
              <a:ext uri="{FF2B5EF4-FFF2-40B4-BE49-F238E27FC236}">
                <a16:creationId xmlns:a16="http://schemas.microsoft.com/office/drawing/2014/main" id="{E2C170E5-38D0-BF44-9CDA-C31ABB297D51}"/>
              </a:ext>
            </a:extLst>
          </p:cNvPr>
          <p:cNvSpPr/>
          <p:nvPr/>
        </p:nvSpPr>
        <p:spPr>
          <a:xfrm>
            <a:off x="840533" y="3234405"/>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Pesticides and herbicides</a:t>
            </a:r>
          </a:p>
        </p:txBody>
      </p:sp>
    </p:spTree>
    <p:extLst>
      <p:ext uri="{BB962C8B-B14F-4D97-AF65-F5344CB8AC3E}">
        <p14:creationId xmlns:p14="http://schemas.microsoft.com/office/powerpoint/2010/main" val="19379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left)">
                                      <p:cBhvr>
                                        <p:cTn id="8" dur="500"/>
                                        <p:tgtEl>
                                          <p:spTgt spid="20"/>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left)">
                                      <p:cBhvr>
                                        <p:cTn id="19" dur="500"/>
                                        <p:tgtEl>
                                          <p:spTgt spid="9"/>
                                        </p:tgtEl>
                                      </p:cBhvr>
                                    </p:animEffect>
                                  </p:childTnLst>
                                </p:cTn>
                              </p:par>
                            </p:childTnLst>
                          </p:cTn>
                        </p:par>
                        <p:par>
                          <p:cTn id="20" fill="hold">
                            <p:stCondLst>
                              <p:cond delay="500"/>
                            </p:stCondLst>
                            <p:childTnLst>
                              <p:par>
                                <p:cTn id="21" presetID="1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Habitat Protection</a:t>
            </a:r>
          </a:p>
        </p:txBody>
      </p:sp>
      <p:sp>
        <p:nvSpPr>
          <p:cNvPr id="7" name="Rounded Rectangle 6">
            <a:extLst>
              <a:ext uri="{FF2B5EF4-FFF2-40B4-BE49-F238E27FC236}">
                <a16:creationId xmlns:a16="http://schemas.microsoft.com/office/drawing/2014/main" id="{A897BB53-E4C6-764C-8130-534BF1B4C725}"/>
              </a:ext>
            </a:extLst>
          </p:cNvPr>
          <p:cNvSpPr/>
          <p:nvPr/>
        </p:nvSpPr>
        <p:spPr>
          <a:xfrm>
            <a:off x="840533" y="2340473"/>
            <a:ext cx="7462933" cy="1900388"/>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Native hedgerows are vital for pollinators and wildlife.</a:t>
            </a:r>
          </a:p>
          <a:p>
            <a:r>
              <a:rPr lang="en-GB" sz="2000" dirty="0">
                <a:solidFill>
                  <a:schemeClr val="tx1"/>
                </a:solidFill>
              </a:rPr>
              <a:t> </a:t>
            </a:r>
          </a:p>
          <a:p>
            <a:r>
              <a:rPr lang="en-GB" sz="2000" dirty="0">
                <a:solidFill>
                  <a:schemeClr val="tx1"/>
                </a:solidFill>
              </a:rPr>
              <a:t>It is important to stop mowing grassy areas. This allows common wildflowers to naturally grow among the grass.</a:t>
            </a:r>
          </a:p>
        </p:txBody>
      </p:sp>
      <p:sp>
        <p:nvSpPr>
          <p:cNvPr id="8" name="Rounded Rectangle 7">
            <a:extLst>
              <a:ext uri="{FF2B5EF4-FFF2-40B4-BE49-F238E27FC236}">
                <a16:creationId xmlns:a16="http://schemas.microsoft.com/office/drawing/2014/main" id="{CE0B5F49-3376-0B4F-8134-9DEE2B268802}"/>
              </a:ext>
            </a:extLst>
          </p:cNvPr>
          <p:cNvSpPr/>
          <p:nvPr/>
        </p:nvSpPr>
        <p:spPr>
          <a:xfrm>
            <a:off x="840533" y="1636930"/>
            <a:ext cx="7462800" cy="1002788"/>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First, and most important, is to protect existing natural habitats. </a:t>
            </a:r>
          </a:p>
        </p:txBody>
      </p:sp>
      <p:pic>
        <p:nvPicPr>
          <p:cNvPr id="3" name="Picture 2" descr="A picture containing text&#10;&#10;Description automatically generated">
            <a:extLst>
              <a:ext uri="{FF2B5EF4-FFF2-40B4-BE49-F238E27FC236}">
                <a16:creationId xmlns:a16="http://schemas.microsoft.com/office/drawing/2014/main" id="{526AD4FD-02BD-794C-B702-2B45635C83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65129"/>
            <a:ext cx="9144000" cy="1710813"/>
          </a:xfrm>
          <a:prstGeom prst="rect">
            <a:avLst/>
          </a:prstGeom>
        </p:spPr>
      </p:pic>
    </p:spTree>
    <p:extLst>
      <p:ext uri="{BB962C8B-B14F-4D97-AF65-F5344CB8AC3E}">
        <p14:creationId xmlns:p14="http://schemas.microsoft.com/office/powerpoint/2010/main" val="36995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Habitat Protection</a:t>
            </a:r>
          </a:p>
        </p:txBody>
      </p:sp>
      <p:sp>
        <p:nvSpPr>
          <p:cNvPr id="4" name="Rounded Rectangle 3">
            <a:extLst>
              <a:ext uri="{FF2B5EF4-FFF2-40B4-BE49-F238E27FC236}">
                <a16:creationId xmlns:a16="http://schemas.microsoft.com/office/drawing/2014/main" id="{ACDCB80D-A15E-6F40-AAF7-995906F5F9DF}"/>
              </a:ext>
            </a:extLst>
          </p:cNvPr>
          <p:cNvSpPr/>
          <p:nvPr/>
        </p:nvSpPr>
        <p:spPr>
          <a:xfrm>
            <a:off x="840533" y="2316352"/>
            <a:ext cx="7462933" cy="3191025"/>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Trees, shrubs, verges and parks need to be allowed to flower and fruit. Bees need the nectar that flowers provide, while birds need the seeds.</a:t>
            </a:r>
          </a:p>
          <a:p>
            <a:endParaRPr lang="en-GB" sz="2000" dirty="0">
              <a:solidFill>
                <a:schemeClr val="tx1"/>
              </a:solidFill>
            </a:endParaRPr>
          </a:p>
          <a:p>
            <a:r>
              <a:rPr lang="en-GB" sz="2000" dirty="0">
                <a:solidFill>
                  <a:schemeClr val="tx1"/>
                </a:solidFill>
              </a:rPr>
              <a:t>Bees need to survive the winter and safe spaces to rear the next generation. Leaving rough uncut areas in parks or around hedgerow bottoms are </a:t>
            </a:r>
            <a:br>
              <a:rPr lang="en-GB" sz="2000" dirty="0">
                <a:solidFill>
                  <a:schemeClr val="tx1"/>
                </a:solidFill>
              </a:rPr>
            </a:br>
            <a:r>
              <a:rPr lang="en-GB" sz="2000" dirty="0">
                <a:solidFill>
                  <a:schemeClr val="tx1"/>
                </a:solidFill>
              </a:rPr>
              <a:t>perfect places for this.</a:t>
            </a:r>
          </a:p>
        </p:txBody>
      </p:sp>
      <p:sp>
        <p:nvSpPr>
          <p:cNvPr id="6" name="Rounded Rectangle 5">
            <a:extLst>
              <a:ext uri="{FF2B5EF4-FFF2-40B4-BE49-F238E27FC236}">
                <a16:creationId xmlns:a16="http://schemas.microsoft.com/office/drawing/2014/main" id="{C22828F5-60F6-E147-8192-A4E9DCEB67DA}"/>
              </a:ext>
            </a:extLst>
          </p:cNvPr>
          <p:cNvSpPr/>
          <p:nvPr/>
        </p:nvSpPr>
        <p:spPr>
          <a:xfrm>
            <a:off x="840533" y="1627033"/>
            <a:ext cx="7462800" cy="1022581"/>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Next comes restoration of existing areas to encourage plants to grow. </a:t>
            </a:r>
          </a:p>
        </p:txBody>
      </p:sp>
      <p:pic>
        <p:nvPicPr>
          <p:cNvPr id="7" name="Picture 6">
            <a:extLst>
              <a:ext uri="{FF2B5EF4-FFF2-40B4-BE49-F238E27FC236}">
                <a16:creationId xmlns:a16="http://schemas.microsoft.com/office/drawing/2014/main" id="{ADD94292-6234-964A-B550-3E2217F91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1930" y="4707118"/>
            <a:ext cx="8170985" cy="3143277"/>
          </a:xfrm>
          <a:prstGeom prst="rect">
            <a:avLst/>
          </a:prstGeom>
        </p:spPr>
      </p:pic>
    </p:spTree>
    <p:extLst>
      <p:ext uri="{BB962C8B-B14F-4D97-AF65-F5344CB8AC3E}">
        <p14:creationId xmlns:p14="http://schemas.microsoft.com/office/powerpoint/2010/main" val="23707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Habitat Protection</a:t>
            </a:r>
          </a:p>
        </p:txBody>
      </p:sp>
      <p:sp>
        <p:nvSpPr>
          <p:cNvPr id="7" name="Rounded Rectangle 6">
            <a:extLst>
              <a:ext uri="{FF2B5EF4-FFF2-40B4-BE49-F238E27FC236}">
                <a16:creationId xmlns:a16="http://schemas.microsoft.com/office/drawing/2014/main" id="{E5F3E058-51C4-D147-959A-1C0A21F22555}"/>
              </a:ext>
            </a:extLst>
          </p:cNvPr>
          <p:cNvSpPr/>
          <p:nvPr/>
        </p:nvSpPr>
        <p:spPr>
          <a:xfrm>
            <a:off x="840534" y="2326949"/>
            <a:ext cx="4860356" cy="1255069"/>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080000" bIns="144000" rtlCol="0" anchor="ctr">
            <a:spAutoFit/>
          </a:bodyPr>
          <a:lstStyle/>
          <a:p>
            <a:r>
              <a:rPr lang="en-GB" sz="2000" dirty="0">
                <a:solidFill>
                  <a:schemeClr val="tx1"/>
                </a:solidFill>
              </a:rPr>
              <a:t>Higher quality green spaces bring us closer to nature. </a:t>
            </a:r>
          </a:p>
        </p:txBody>
      </p:sp>
      <p:sp>
        <p:nvSpPr>
          <p:cNvPr id="8" name="Rounded Rectangle 7">
            <a:extLst>
              <a:ext uri="{FF2B5EF4-FFF2-40B4-BE49-F238E27FC236}">
                <a16:creationId xmlns:a16="http://schemas.microsoft.com/office/drawing/2014/main" id="{BCFBE99A-307D-3347-8490-2EF54EBF726F}"/>
              </a:ext>
            </a:extLst>
          </p:cNvPr>
          <p:cNvSpPr/>
          <p:nvPr/>
        </p:nvSpPr>
        <p:spPr>
          <a:xfrm>
            <a:off x="840533" y="1626574"/>
            <a:ext cx="4860269" cy="1002788"/>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080000" bIns="144000" rtlCol="0" anchor="ctr">
            <a:spAutoFit/>
          </a:bodyPr>
          <a:lstStyle/>
          <a:p>
            <a:r>
              <a:rPr lang="en-GB" sz="2000" b="1" dirty="0">
                <a:solidFill>
                  <a:schemeClr val="tx1"/>
                </a:solidFill>
              </a:rPr>
              <a:t>Last but not least comes the creation of new habitat.</a:t>
            </a:r>
          </a:p>
        </p:txBody>
      </p:sp>
      <p:sp>
        <p:nvSpPr>
          <p:cNvPr id="9" name="Title 20">
            <a:extLst>
              <a:ext uri="{FF2B5EF4-FFF2-40B4-BE49-F238E27FC236}">
                <a16:creationId xmlns:a16="http://schemas.microsoft.com/office/drawing/2014/main" id="{C69EC468-C69B-A549-AAF1-FAC5E24DC2DC}"/>
              </a:ext>
            </a:extLst>
          </p:cNvPr>
          <p:cNvSpPr txBox="1">
            <a:spLocks/>
          </p:cNvSpPr>
          <p:nvPr/>
        </p:nvSpPr>
        <p:spPr>
          <a:xfrm>
            <a:off x="4572000" y="1617294"/>
            <a:ext cx="3731400" cy="4399683"/>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689428"/>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407887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2800" dirty="0">
                <a:solidFill>
                  <a:schemeClr val="bg1"/>
                </a:solidFill>
                <a:latin typeface="+mn-lt"/>
              </a:rPr>
              <a:t>Why Do We Need to Protect Our Pollinators?</a:t>
            </a:r>
          </a:p>
        </p:txBody>
      </p:sp>
      <p:sp>
        <p:nvSpPr>
          <p:cNvPr id="8" name="Rounded Rectangle 7">
            <a:extLst>
              <a:ext uri="{FF2B5EF4-FFF2-40B4-BE49-F238E27FC236}">
                <a16:creationId xmlns:a16="http://schemas.microsoft.com/office/drawing/2014/main" id="{55854B26-4767-194E-95A0-193F97AEE58B}"/>
              </a:ext>
            </a:extLst>
          </p:cNvPr>
          <p:cNvSpPr/>
          <p:nvPr/>
        </p:nvSpPr>
        <p:spPr>
          <a:xfrm>
            <a:off x="840533" y="1615500"/>
            <a:ext cx="7249367" cy="1343306"/>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Farmers</a:t>
            </a:r>
            <a:r>
              <a:rPr lang="en-GB" sz="2000" dirty="0">
                <a:solidFill>
                  <a:schemeClr val="tx1"/>
                </a:solidFill>
              </a:rPr>
              <a:t> need pollinators to ensure good yields of high quality produce. Without pollinators, the livelihood of farmers would be impacted.</a:t>
            </a:r>
          </a:p>
        </p:txBody>
      </p:sp>
      <p:sp>
        <p:nvSpPr>
          <p:cNvPr id="9" name="Rounded Rectangle 8">
            <a:extLst>
              <a:ext uri="{FF2B5EF4-FFF2-40B4-BE49-F238E27FC236}">
                <a16:creationId xmlns:a16="http://schemas.microsoft.com/office/drawing/2014/main" id="{764A3D1D-B3B9-4B45-9DF5-0BE54007050D}"/>
              </a:ext>
            </a:extLst>
          </p:cNvPr>
          <p:cNvSpPr/>
          <p:nvPr/>
        </p:nvSpPr>
        <p:spPr>
          <a:xfrm>
            <a:off x="840533" y="3158101"/>
            <a:ext cx="7249367" cy="1002788"/>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Gardeners</a:t>
            </a:r>
            <a:r>
              <a:rPr lang="en-GB" sz="2000" dirty="0">
                <a:solidFill>
                  <a:schemeClr val="tx1"/>
                </a:solidFill>
              </a:rPr>
              <a:t> rely on pollinators for growing their own fruit and vegetables to feed their families.</a:t>
            </a:r>
          </a:p>
        </p:txBody>
      </p:sp>
      <p:sp>
        <p:nvSpPr>
          <p:cNvPr id="10" name="Rounded Rectangle 9">
            <a:extLst>
              <a:ext uri="{FF2B5EF4-FFF2-40B4-BE49-F238E27FC236}">
                <a16:creationId xmlns:a16="http://schemas.microsoft.com/office/drawing/2014/main" id="{67312400-C463-0C4F-8230-05B874174EEC}"/>
              </a:ext>
            </a:extLst>
          </p:cNvPr>
          <p:cNvSpPr/>
          <p:nvPr/>
        </p:nvSpPr>
        <p:spPr>
          <a:xfrm>
            <a:off x="840533" y="4360185"/>
            <a:ext cx="7249367" cy="1683825"/>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Environment</a:t>
            </a:r>
            <a:r>
              <a:rPr lang="en-GB" sz="2000" dirty="0">
                <a:solidFill>
                  <a:schemeClr val="tx1"/>
                </a:solidFill>
              </a:rPr>
              <a:t> 78% of wild plants need insect pollination. Without these, the landscape would be a much less beautiful place. These plants provide shelter for our native wildlife.</a:t>
            </a:r>
          </a:p>
        </p:txBody>
      </p:sp>
      <p:pic>
        <p:nvPicPr>
          <p:cNvPr id="4" name="Picture 3">
            <a:extLst>
              <a:ext uri="{FF2B5EF4-FFF2-40B4-BE49-F238E27FC236}">
                <a16:creationId xmlns:a16="http://schemas.microsoft.com/office/drawing/2014/main" id="{FB928E6A-B940-4F46-94BD-F16F0170B5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5636" y="1239342"/>
            <a:ext cx="1800089" cy="5061098"/>
          </a:xfrm>
          <a:prstGeom prst="rect">
            <a:avLst/>
          </a:prstGeom>
        </p:spPr>
      </p:pic>
    </p:spTree>
    <p:extLst>
      <p:ext uri="{BB962C8B-B14F-4D97-AF65-F5344CB8AC3E}">
        <p14:creationId xmlns:p14="http://schemas.microsoft.com/office/powerpoint/2010/main" val="22301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89CDA236-00C9-FF42-A5F7-0B3B762660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2072" y="1513944"/>
            <a:ext cx="8019855" cy="4739961"/>
          </a:xfrm>
          <a:prstGeom prst="roundRect">
            <a:avLst>
              <a:gd name="adj" fmla="val 2817"/>
            </a:avLst>
          </a:prstGeom>
        </p:spPr>
      </p:pic>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High Biodiversity</a:t>
            </a:r>
          </a:p>
        </p:txBody>
      </p:sp>
      <p:sp>
        <p:nvSpPr>
          <p:cNvPr id="7" name="Title 20">
            <a:extLst>
              <a:ext uri="{FF2B5EF4-FFF2-40B4-BE49-F238E27FC236}">
                <a16:creationId xmlns:a16="http://schemas.microsoft.com/office/drawing/2014/main" id="{06BF63AC-1E7B-6D4A-9815-1DA3F8F78D00}"/>
              </a:ext>
            </a:extLst>
          </p:cNvPr>
          <p:cNvSpPr txBox="1">
            <a:spLocks/>
          </p:cNvSpPr>
          <p:nvPr/>
        </p:nvSpPr>
        <p:spPr>
          <a:xfrm>
            <a:off x="572399" y="5344054"/>
            <a:ext cx="7995599" cy="909853"/>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High biodiversity means many species of animals and plants.</a:t>
            </a:r>
          </a:p>
        </p:txBody>
      </p:sp>
    </p:spTree>
    <p:extLst>
      <p:ext uri="{BB962C8B-B14F-4D97-AF65-F5344CB8AC3E}">
        <p14:creationId xmlns:p14="http://schemas.microsoft.com/office/powerpoint/2010/main" val="23084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What Can We Do To Help?</a:t>
            </a:r>
          </a:p>
        </p:txBody>
      </p:sp>
      <p:sp>
        <p:nvSpPr>
          <p:cNvPr id="8" name="Rounded Rectangle 7">
            <a:extLst>
              <a:ext uri="{FF2B5EF4-FFF2-40B4-BE49-F238E27FC236}">
                <a16:creationId xmlns:a16="http://schemas.microsoft.com/office/drawing/2014/main" id="{55854B26-4767-194E-95A0-193F97AEE58B}"/>
              </a:ext>
            </a:extLst>
          </p:cNvPr>
          <p:cNvSpPr/>
          <p:nvPr/>
        </p:nvSpPr>
        <p:spPr>
          <a:xfrm>
            <a:off x="840533" y="1617190"/>
            <a:ext cx="7462934" cy="1343306"/>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512000" bIns="144000" rtlCol="0" anchor="ctr">
            <a:spAutoFit/>
          </a:bodyPr>
          <a:lstStyle/>
          <a:p>
            <a:r>
              <a:rPr lang="en-GB" sz="2000" b="1" dirty="0">
                <a:solidFill>
                  <a:schemeClr val="tx1"/>
                </a:solidFill>
              </a:rPr>
              <a:t>Plant for pollinators: </a:t>
            </a:r>
            <a:r>
              <a:rPr lang="en-GB" sz="2000" dirty="0">
                <a:solidFill>
                  <a:schemeClr val="tx1"/>
                </a:solidFill>
              </a:rPr>
              <a:t>Grow more nectar-rich flowers, shrubs and trees to provide for pollinators throughout the year. </a:t>
            </a:r>
          </a:p>
        </p:txBody>
      </p:sp>
      <p:sp>
        <p:nvSpPr>
          <p:cNvPr id="9" name="Rounded Rectangle 8">
            <a:extLst>
              <a:ext uri="{FF2B5EF4-FFF2-40B4-BE49-F238E27FC236}">
                <a16:creationId xmlns:a16="http://schemas.microsoft.com/office/drawing/2014/main" id="{764A3D1D-B3B9-4B45-9DF5-0BE54007050D}"/>
              </a:ext>
            </a:extLst>
          </p:cNvPr>
          <p:cNvSpPr/>
          <p:nvPr/>
        </p:nvSpPr>
        <p:spPr>
          <a:xfrm>
            <a:off x="840533" y="3161481"/>
            <a:ext cx="7462934" cy="1343306"/>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sz="2000" b="1" dirty="0">
                <a:solidFill>
                  <a:schemeClr val="tx1"/>
                </a:solidFill>
              </a:rPr>
              <a:t>Let your garden grow wild: </a:t>
            </a:r>
            <a:r>
              <a:rPr lang="en-GB" sz="2000" dirty="0">
                <a:solidFill>
                  <a:schemeClr val="tx1"/>
                </a:solidFill>
              </a:rPr>
              <a:t>Leaving </a:t>
            </a:r>
          </a:p>
          <a:p>
            <a:r>
              <a:rPr lang="en-GB" sz="2000" dirty="0">
                <a:solidFill>
                  <a:schemeClr val="tx1"/>
                </a:solidFill>
              </a:rPr>
              <a:t>patches of land to grow wild lets </a:t>
            </a:r>
            <a:br>
              <a:rPr lang="en-GB" sz="2000" dirty="0">
                <a:solidFill>
                  <a:schemeClr val="tx1"/>
                </a:solidFill>
              </a:rPr>
            </a:br>
            <a:r>
              <a:rPr lang="en-GB" sz="2000" dirty="0">
                <a:solidFill>
                  <a:schemeClr val="tx1"/>
                </a:solidFill>
              </a:rPr>
              <a:t>wildflowers grow and makes great nesting and feeding sites. </a:t>
            </a:r>
          </a:p>
        </p:txBody>
      </p:sp>
      <p:sp>
        <p:nvSpPr>
          <p:cNvPr id="10" name="Rounded Rectangle 9">
            <a:extLst>
              <a:ext uri="{FF2B5EF4-FFF2-40B4-BE49-F238E27FC236}">
                <a16:creationId xmlns:a16="http://schemas.microsoft.com/office/drawing/2014/main" id="{67312400-C463-0C4F-8230-05B874174EEC}"/>
              </a:ext>
            </a:extLst>
          </p:cNvPr>
          <p:cNvSpPr/>
          <p:nvPr/>
        </p:nvSpPr>
        <p:spPr>
          <a:xfrm>
            <a:off x="840533" y="4705772"/>
            <a:ext cx="7462934" cy="1343306"/>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sz="2000" b="1" dirty="0">
                <a:solidFill>
                  <a:schemeClr val="tx1"/>
                </a:solidFill>
              </a:rPr>
              <a:t>Put away the pesticide: </a:t>
            </a:r>
            <a:r>
              <a:rPr lang="en-GB" sz="2000" dirty="0">
                <a:solidFill>
                  <a:schemeClr val="tx1"/>
                </a:solidFill>
              </a:rPr>
              <a:t>They can harm pollinators and many other beneficial invertebrates. Consider alternatives and only use pesticides as a last resort.</a:t>
            </a:r>
          </a:p>
        </p:txBody>
      </p:sp>
      <p:pic>
        <p:nvPicPr>
          <p:cNvPr id="3" name="Picture 2" descr="A picture containing text, vector graphics&#10;&#10;Description automatically generated">
            <a:extLst>
              <a:ext uri="{FF2B5EF4-FFF2-40B4-BE49-F238E27FC236}">
                <a16:creationId xmlns:a16="http://schemas.microsoft.com/office/drawing/2014/main" id="{80BD94C7-E632-6D41-AD72-67B94E8027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8579" y="1713917"/>
            <a:ext cx="2931210" cy="2183588"/>
          </a:xfrm>
          <a:prstGeom prst="rect">
            <a:avLst/>
          </a:prstGeom>
        </p:spPr>
      </p:pic>
    </p:spTree>
    <p:extLst>
      <p:ext uri="{BB962C8B-B14F-4D97-AF65-F5344CB8AC3E}">
        <p14:creationId xmlns:p14="http://schemas.microsoft.com/office/powerpoint/2010/main" val="242866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C91DC6B-10B7-7B49-ACF0-FE88F2F2E80E}"/>
              </a:ext>
            </a:extLst>
          </p:cNvPr>
          <p:cNvSpPr/>
          <p:nvPr/>
        </p:nvSpPr>
        <p:spPr>
          <a:xfrm>
            <a:off x="840533" y="3906690"/>
            <a:ext cx="6637953" cy="1683825"/>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692000" bIns="144000" rtlCol="0" anchor="ctr">
            <a:spAutoFit/>
          </a:bodyPr>
          <a:lstStyle/>
          <a:p>
            <a:r>
              <a:rPr lang="en-GB" sz="2000" b="1" dirty="0">
                <a:solidFill>
                  <a:schemeClr val="tx1"/>
                </a:solidFill>
              </a:rPr>
              <a:t>Build a bee hotel </a:t>
            </a:r>
            <a:r>
              <a:rPr lang="en-GB" sz="2000" dirty="0">
                <a:solidFill>
                  <a:schemeClr val="tx1"/>
                </a:solidFill>
              </a:rPr>
              <a:t>and avoid disturbing or destroying nesting or hibernating insects in grass margins, bare soil, hedgerows, trees, dead wood or walls.</a:t>
            </a:r>
          </a:p>
        </p:txBody>
      </p:sp>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What Can We Do To Help?</a:t>
            </a:r>
          </a:p>
        </p:txBody>
      </p:sp>
      <p:sp>
        <p:nvSpPr>
          <p:cNvPr id="8" name="Rounded Rectangle 7">
            <a:extLst>
              <a:ext uri="{FF2B5EF4-FFF2-40B4-BE49-F238E27FC236}">
                <a16:creationId xmlns:a16="http://schemas.microsoft.com/office/drawing/2014/main" id="{55854B26-4767-194E-95A0-193F97AEE58B}"/>
              </a:ext>
            </a:extLst>
          </p:cNvPr>
          <p:cNvSpPr/>
          <p:nvPr/>
        </p:nvSpPr>
        <p:spPr>
          <a:xfrm>
            <a:off x="1567543" y="1913592"/>
            <a:ext cx="6735923" cy="1343306"/>
          </a:xfrm>
          <a:prstGeom prst="roundRect">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55999" tIns="144000" rIns="180000" bIns="144000" rtlCol="0" anchor="ctr">
            <a:spAutoFit/>
          </a:bodyPr>
          <a:lstStyle/>
          <a:p>
            <a:r>
              <a:rPr lang="en-GB" sz="2000" b="1" dirty="0">
                <a:solidFill>
                  <a:schemeClr val="tx1"/>
                </a:solidFill>
              </a:rPr>
              <a:t>Leave the lawnmower: </a:t>
            </a:r>
            <a:r>
              <a:rPr lang="en-GB" sz="2000" dirty="0">
                <a:solidFill>
                  <a:schemeClr val="tx1"/>
                </a:solidFill>
              </a:rPr>
              <a:t>Cut your grass less often and remove cuttings to let plants flower. </a:t>
            </a:r>
          </a:p>
        </p:txBody>
      </p:sp>
      <p:pic>
        <p:nvPicPr>
          <p:cNvPr id="3" name="Picture 2" descr="A picture containing diagram&#10;&#10;Description automatically generated">
            <a:extLst>
              <a:ext uri="{FF2B5EF4-FFF2-40B4-BE49-F238E27FC236}">
                <a16:creationId xmlns:a16="http://schemas.microsoft.com/office/drawing/2014/main" id="{87E4FB77-CF0C-E34E-B1C3-B33084078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6954" y="3429000"/>
            <a:ext cx="2721429" cy="2281900"/>
          </a:xfrm>
          <a:prstGeom prst="rect">
            <a:avLst/>
          </a:prstGeom>
        </p:spPr>
      </p:pic>
      <p:pic>
        <p:nvPicPr>
          <p:cNvPr id="11" name="Picture 10" descr="A picture containing handcart&#10;&#10;Description automatically generated">
            <a:extLst>
              <a:ext uri="{FF2B5EF4-FFF2-40B4-BE49-F238E27FC236}">
                <a16:creationId xmlns:a16="http://schemas.microsoft.com/office/drawing/2014/main" id="{A125C248-3917-294D-B22E-86E88CF93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893" y="362975"/>
            <a:ext cx="2721429" cy="3161926"/>
          </a:xfrm>
          <a:prstGeom prst="rect">
            <a:avLst/>
          </a:prstGeom>
        </p:spPr>
      </p:pic>
    </p:spTree>
    <p:extLst>
      <p:ext uri="{BB962C8B-B14F-4D97-AF65-F5344CB8AC3E}">
        <p14:creationId xmlns:p14="http://schemas.microsoft.com/office/powerpoint/2010/main" val="12217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000" dirty="0">
                <a:solidFill>
                  <a:schemeClr val="bg1"/>
                </a:solidFill>
                <a:latin typeface="+mn-lt"/>
              </a:rPr>
              <a:t>4 Things You Can Do To Save Our Bees</a:t>
            </a:r>
          </a:p>
        </p:txBody>
      </p:sp>
      <p:sp>
        <p:nvSpPr>
          <p:cNvPr id="7" name="Rounded Rectangle 6">
            <a:extLst>
              <a:ext uri="{FF2B5EF4-FFF2-40B4-BE49-F238E27FC236}">
                <a16:creationId xmlns:a16="http://schemas.microsoft.com/office/drawing/2014/main" id="{8155AC62-B742-5641-B823-4C8EB02599C4}"/>
              </a:ext>
            </a:extLst>
          </p:cNvPr>
          <p:cNvSpPr/>
          <p:nvPr/>
        </p:nvSpPr>
        <p:spPr>
          <a:xfrm>
            <a:off x="840533" y="1657341"/>
            <a:ext cx="7462933" cy="1002788"/>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When planning your garden, plant flowers and shrubs that will flower in Spring or Autumn.</a:t>
            </a:r>
          </a:p>
        </p:txBody>
      </p:sp>
      <p:sp>
        <p:nvSpPr>
          <p:cNvPr id="8" name="Rounded Rectangle 7">
            <a:extLst>
              <a:ext uri="{FF2B5EF4-FFF2-40B4-BE49-F238E27FC236}">
                <a16:creationId xmlns:a16="http://schemas.microsoft.com/office/drawing/2014/main" id="{343CB658-6A59-4C4B-9522-CEE9394B1A72}"/>
              </a:ext>
            </a:extLst>
          </p:cNvPr>
          <p:cNvSpPr/>
          <p:nvPr/>
        </p:nvSpPr>
        <p:spPr>
          <a:xfrm>
            <a:off x="840533" y="2901265"/>
            <a:ext cx="7462933" cy="1002788"/>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When gardening, consider leaving an area uncut to allow daisies, dandelions and other flowers to grow.</a:t>
            </a:r>
          </a:p>
        </p:txBody>
      </p:sp>
      <p:sp>
        <p:nvSpPr>
          <p:cNvPr id="9" name="Rounded Rectangle 8">
            <a:extLst>
              <a:ext uri="{FF2B5EF4-FFF2-40B4-BE49-F238E27FC236}">
                <a16:creationId xmlns:a16="http://schemas.microsoft.com/office/drawing/2014/main" id="{6A924DF6-B5EA-954C-B51E-DFC15F820FF1}"/>
              </a:ext>
            </a:extLst>
          </p:cNvPr>
          <p:cNvSpPr/>
          <p:nvPr/>
        </p:nvSpPr>
        <p:spPr>
          <a:xfrm>
            <a:off x="840533" y="4145189"/>
            <a:ext cx="7462933" cy="662269"/>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Have a little more space? Grow a fruit bush.</a:t>
            </a:r>
          </a:p>
        </p:txBody>
      </p:sp>
      <p:sp>
        <p:nvSpPr>
          <p:cNvPr id="10" name="Rounded Rectangle 9">
            <a:extLst>
              <a:ext uri="{FF2B5EF4-FFF2-40B4-BE49-F238E27FC236}">
                <a16:creationId xmlns:a16="http://schemas.microsoft.com/office/drawing/2014/main" id="{68955192-9AAD-F842-A5A3-89426DD9A31C}"/>
              </a:ext>
            </a:extLst>
          </p:cNvPr>
          <p:cNvSpPr/>
          <p:nvPr/>
        </p:nvSpPr>
        <p:spPr>
          <a:xfrm>
            <a:off x="840533" y="5048595"/>
            <a:ext cx="7462933" cy="1002788"/>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Don’t have a garden? You can grow flowers and </a:t>
            </a:r>
            <a:br>
              <a:rPr lang="en-GB" sz="2000" dirty="0">
                <a:solidFill>
                  <a:schemeClr val="tx1"/>
                </a:solidFill>
              </a:rPr>
            </a:br>
            <a:r>
              <a:rPr lang="en-GB" sz="2000" dirty="0">
                <a:solidFill>
                  <a:schemeClr val="tx1"/>
                </a:solidFill>
              </a:rPr>
              <a:t>plants in plant pots.</a:t>
            </a:r>
          </a:p>
        </p:txBody>
      </p:sp>
      <p:pic>
        <p:nvPicPr>
          <p:cNvPr id="18" name="Picture 17" descr="A plant in a pot&#10;&#10;Description automatically generated with medium confidence">
            <a:extLst>
              <a:ext uri="{FF2B5EF4-FFF2-40B4-BE49-F238E27FC236}">
                <a16:creationId xmlns:a16="http://schemas.microsoft.com/office/drawing/2014/main" id="{5E46CEC4-CF43-FF4E-A479-5CCE2E284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995958" y="3555494"/>
            <a:ext cx="1585969" cy="2744946"/>
          </a:xfrm>
          <a:prstGeom prst="rect">
            <a:avLst/>
          </a:prstGeom>
        </p:spPr>
      </p:pic>
    </p:spTree>
    <p:extLst>
      <p:ext uri="{BB962C8B-B14F-4D97-AF65-F5344CB8AC3E}">
        <p14:creationId xmlns:p14="http://schemas.microsoft.com/office/powerpoint/2010/main" val="39116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400" dirty="0">
                <a:solidFill>
                  <a:schemeClr val="bg1"/>
                </a:solidFill>
                <a:latin typeface="+mn-lt"/>
              </a:rPr>
              <a:t>Pollinator Plan for Your School</a:t>
            </a:r>
          </a:p>
        </p:txBody>
      </p:sp>
      <p:sp>
        <p:nvSpPr>
          <p:cNvPr id="12" name="Rounded Rectangle 11">
            <a:extLst>
              <a:ext uri="{FF2B5EF4-FFF2-40B4-BE49-F238E27FC236}">
                <a16:creationId xmlns:a16="http://schemas.microsoft.com/office/drawing/2014/main" id="{C893F5B3-C6C7-3945-80A2-AEE60AB9B45B}"/>
              </a:ext>
            </a:extLst>
          </p:cNvPr>
          <p:cNvSpPr/>
          <p:nvPr/>
        </p:nvSpPr>
        <p:spPr>
          <a:xfrm>
            <a:off x="840533" y="1743830"/>
            <a:ext cx="7462933" cy="1176055"/>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Draw a habitat map of your school.</a:t>
            </a:r>
          </a:p>
          <a:p>
            <a:r>
              <a:rPr lang="en-GB" dirty="0">
                <a:solidFill>
                  <a:schemeClr val="tx1"/>
                </a:solidFill>
              </a:rPr>
              <a:t>Identify areas where you can take action to help pollinators. </a:t>
            </a:r>
          </a:p>
          <a:p>
            <a:r>
              <a:rPr lang="en-GB" dirty="0">
                <a:solidFill>
                  <a:schemeClr val="tx1"/>
                </a:solidFill>
              </a:rPr>
              <a:t>Visit </a:t>
            </a:r>
            <a:r>
              <a:rPr lang="en-GB" b="1" dirty="0">
                <a:solidFill>
                  <a:srgbClr val="18A0DB"/>
                </a:solidFill>
                <a:hlinkClick r:id="rId2">
                  <a:extLst>
                    <a:ext uri="{A12FA001-AC4F-418D-AE19-62706E023703}">
                      <ahyp:hlinkClr xmlns:ahyp="http://schemas.microsoft.com/office/drawing/2018/hyperlinkcolor" val="tx"/>
                    </a:ext>
                  </a:extLst>
                </a:hlinkClick>
              </a:rPr>
              <a:t>www.pollinators.ie</a:t>
            </a:r>
            <a:r>
              <a:rPr lang="en-GB" dirty="0">
                <a:solidFill>
                  <a:srgbClr val="18A0DB"/>
                </a:solidFill>
              </a:rPr>
              <a:t> </a:t>
            </a:r>
            <a:r>
              <a:rPr lang="en-GB" dirty="0">
                <a:solidFill>
                  <a:schemeClr val="tx1"/>
                </a:solidFill>
              </a:rPr>
              <a:t>and find out what they need to survive.</a:t>
            </a:r>
          </a:p>
        </p:txBody>
      </p:sp>
      <p:sp>
        <p:nvSpPr>
          <p:cNvPr id="14" name="Rounded Rectangle 13">
            <a:extLst>
              <a:ext uri="{FF2B5EF4-FFF2-40B4-BE49-F238E27FC236}">
                <a16:creationId xmlns:a16="http://schemas.microsoft.com/office/drawing/2014/main" id="{84223302-FD9E-D446-A9D5-7A1D845AB54A}"/>
              </a:ext>
            </a:extLst>
          </p:cNvPr>
          <p:cNvSpPr/>
          <p:nvPr/>
        </p:nvSpPr>
        <p:spPr>
          <a:xfrm>
            <a:off x="840533" y="3247510"/>
            <a:ext cx="7462933" cy="1176055"/>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Protect wildlife spots you already have.</a:t>
            </a:r>
            <a:endParaRPr lang="en-GB" dirty="0">
              <a:solidFill>
                <a:schemeClr val="tx1"/>
              </a:solidFill>
            </a:endParaRPr>
          </a:p>
          <a:p>
            <a:r>
              <a:rPr lang="en-GB" dirty="0">
                <a:solidFill>
                  <a:schemeClr val="tx1"/>
                </a:solidFill>
              </a:rPr>
              <a:t>These include: areas of long grass with wildflowers; flowerbeds; and native trees.</a:t>
            </a:r>
          </a:p>
        </p:txBody>
      </p:sp>
      <p:sp>
        <p:nvSpPr>
          <p:cNvPr id="15" name="Rounded Rectangle 14">
            <a:extLst>
              <a:ext uri="{FF2B5EF4-FFF2-40B4-BE49-F238E27FC236}">
                <a16:creationId xmlns:a16="http://schemas.microsoft.com/office/drawing/2014/main" id="{B2652557-4262-A249-82E6-3F9ED5112D39}"/>
              </a:ext>
            </a:extLst>
          </p:cNvPr>
          <p:cNvSpPr/>
          <p:nvPr/>
        </p:nvSpPr>
        <p:spPr>
          <a:xfrm>
            <a:off x="840533" y="4751190"/>
            <a:ext cx="7462933" cy="1176055"/>
          </a:xfrm>
          <a:prstGeom prst="roundRect">
            <a:avLst>
              <a:gd name="adj" fmla="val 8664"/>
            </a:avLst>
          </a:prstGeom>
          <a:solidFill>
            <a:srgbClr val="AFDE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Protect wildlife spots you already have.</a:t>
            </a:r>
            <a:endParaRPr lang="en-GB" dirty="0">
              <a:solidFill>
                <a:schemeClr val="tx1"/>
              </a:solidFill>
            </a:endParaRPr>
          </a:p>
          <a:p>
            <a:r>
              <a:rPr lang="en-GB" dirty="0">
                <a:solidFill>
                  <a:schemeClr val="tx1"/>
                </a:solidFill>
              </a:rPr>
              <a:t>Make your own 'Don't Mow' and 'Pesticide-Free Zone' signs for your school.</a:t>
            </a:r>
          </a:p>
        </p:txBody>
      </p:sp>
      <p:pic>
        <p:nvPicPr>
          <p:cNvPr id="3" name="Picture 2" descr="A child writing on a piece of paper&#10;&#10;Description automatically generated with low confidence">
            <a:extLst>
              <a:ext uri="{FF2B5EF4-FFF2-40B4-BE49-F238E27FC236}">
                <a16:creationId xmlns:a16="http://schemas.microsoft.com/office/drawing/2014/main" id="{025F34CF-7A8A-7C4A-B9A2-6A26496F3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56" y="3362579"/>
            <a:ext cx="4688882" cy="3530589"/>
          </a:xfrm>
          <a:prstGeom prst="rect">
            <a:avLst/>
          </a:prstGeom>
        </p:spPr>
      </p:pic>
      <p:pic>
        <p:nvPicPr>
          <p:cNvPr id="5" name="Picture 4" descr="A picture containing text, window&#10;&#10;Description automatically generated">
            <a:extLst>
              <a:ext uri="{FF2B5EF4-FFF2-40B4-BE49-F238E27FC236}">
                <a16:creationId xmlns:a16="http://schemas.microsoft.com/office/drawing/2014/main" id="{965DECD3-A946-E445-9907-AB4BC6A3B8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25" y="4864800"/>
            <a:ext cx="9293170" cy="4712624"/>
          </a:xfrm>
          <a:prstGeom prst="rect">
            <a:avLst/>
          </a:prstGeom>
        </p:spPr>
      </p:pic>
    </p:spTree>
    <p:extLst>
      <p:ext uri="{BB962C8B-B14F-4D97-AF65-F5344CB8AC3E}">
        <p14:creationId xmlns:p14="http://schemas.microsoft.com/office/powerpoint/2010/main" val="25919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ppt_x"/>
                                          </p:val>
                                        </p:tav>
                                      </p:tavLst>
                                    </p:anim>
                                    <p:anim calcmode="lin" valueType="num">
                                      <p:cBhvr additive="base">
                                        <p:cTn id="30" dur="500"/>
                                        <p:tgtEl>
                                          <p:spTgt spid="5"/>
                                        </p:tgtEl>
                                        <p:attrNameLst>
                                          <p:attrName>ppt_y</p:attrName>
                                        </p:attrNameLst>
                                      </p:cBhvr>
                                      <p:tavLst>
                                        <p:tav tm="0">
                                          <p:val>
                                            <p:strVal val="ppt_y"/>
                                          </p:val>
                                        </p:tav>
                                        <p:tav tm="100000">
                                          <p:val>
                                            <p:strVal val="1+ppt_h/2"/>
                                          </p:val>
                                        </p:tav>
                                      </p:tavLst>
                                    </p:anim>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635141"/>
            <a:ext cx="2555381" cy="2681097"/>
          </a:xfrm>
          <a:prstGeom prst="roundRect">
            <a:avLst>
              <a:gd name="adj" fmla="val 6275"/>
            </a:avLst>
          </a:prstGeom>
          <a:no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Plant pollinator-friendly trees.</a:t>
            </a:r>
          </a:p>
          <a:p>
            <a:endParaRPr lang="en-GB" sz="2000" b="0" dirty="0">
              <a:solidFill>
                <a:schemeClr val="tx1"/>
              </a:solidFill>
              <a:latin typeface="+mn-lt"/>
            </a:endParaRPr>
          </a:p>
          <a:p>
            <a:r>
              <a:rPr lang="en-GB" sz="2000" dirty="0">
                <a:solidFill>
                  <a:srgbClr val="18A0DB"/>
                </a:solidFill>
                <a:latin typeface="+mn-lt"/>
              </a:rPr>
              <a:t>The best native trees are:</a:t>
            </a:r>
          </a:p>
        </p:txBody>
      </p:sp>
      <p:sp>
        <p:nvSpPr>
          <p:cNvPr id="32" name="Title 20">
            <a:extLst>
              <a:ext uri="{FF2B5EF4-FFF2-40B4-BE49-F238E27FC236}">
                <a16:creationId xmlns:a16="http://schemas.microsoft.com/office/drawing/2014/main" id="{D8258291-FAA1-A342-B2CC-318BE88B7F70}"/>
              </a:ext>
            </a:extLst>
          </p:cNvPr>
          <p:cNvSpPr txBox="1">
            <a:spLocks/>
          </p:cNvSpPr>
          <p:nvPr/>
        </p:nvSpPr>
        <p:spPr>
          <a:xfrm>
            <a:off x="5996067" y="635141"/>
            <a:ext cx="2555381" cy="2681097"/>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3" name="Title 20">
            <a:extLst>
              <a:ext uri="{FF2B5EF4-FFF2-40B4-BE49-F238E27FC236}">
                <a16:creationId xmlns:a16="http://schemas.microsoft.com/office/drawing/2014/main" id="{E87C82EF-8BB4-F847-9247-E29EB14A3644}"/>
              </a:ext>
            </a:extLst>
          </p:cNvPr>
          <p:cNvSpPr txBox="1">
            <a:spLocks/>
          </p:cNvSpPr>
          <p:nvPr/>
        </p:nvSpPr>
        <p:spPr>
          <a:xfrm>
            <a:off x="5996064" y="2713822"/>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Hawthorn</a:t>
            </a:r>
          </a:p>
        </p:txBody>
      </p:sp>
      <p:sp>
        <p:nvSpPr>
          <p:cNvPr id="35" name="Title 20">
            <a:extLst>
              <a:ext uri="{FF2B5EF4-FFF2-40B4-BE49-F238E27FC236}">
                <a16:creationId xmlns:a16="http://schemas.microsoft.com/office/drawing/2014/main" id="{4DAB7B4D-1092-9A46-A855-3F05FF18C388}"/>
              </a:ext>
            </a:extLst>
          </p:cNvPr>
          <p:cNvSpPr txBox="1">
            <a:spLocks/>
          </p:cNvSpPr>
          <p:nvPr/>
        </p:nvSpPr>
        <p:spPr>
          <a:xfrm>
            <a:off x="3294306" y="635141"/>
            <a:ext cx="2555381" cy="2681097"/>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6" name="Title 20">
            <a:extLst>
              <a:ext uri="{FF2B5EF4-FFF2-40B4-BE49-F238E27FC236}">
                <a16:creationId xmlns:a16="http://schemas.microsoft.com/office/drawing/2014/main" id="{D8FF46D9-7BBB-844C-BFFA-DAC55B9B5F68}"/>
              </a:ext>
            </a:extLst>
          </p:cNvPr>
          <p:cNvSpPr txBox="1">
            <a:spLocks/>
          </p:cNvSpPr>
          <p:nvPr/>
        </p:nvSpPr>
        <p:spPr>
          <a:xfrm>
            <a:off x="3294303" y="2713822"/>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Willow</a:t>
            </a:r>
          </a:p>
        </p:txBody>
      </p:sp>
      <p:sp>
        <p:nvSpPr>
          <p:cNvPr id="38" name="Title 20">
            <a:extLst>
              <a:ext uri="{FF2B5EF4-FFF2-40B4-BE49-F238E27FC236}">
                <a16:creationId xmlns:a16="http://schemas.microsoft.com/office/drawing/2014/main" id="{A4E9B368-3677-024B-89A8-6B91302A5226}"/>
              </a:ext>
            </a:extLst>
          </p:cNvPr>
          <p:cNvSpPr txBox="1">
            <a:spLocks/>
          </p:cNvSpPr>
          <p:nvPr/>
        </p:nvSpPr>
        <p:spPr>
          <a:xfrm>
            <a:off x="592552" y="3541762"/>
            <a:ext cx="2555381" cy="2681097"/>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9" name="Title 20">
            <a:extLst>
              <a:ext uri="{FF2B5EF4-FFF2-40B4-BE49-F238E27FC236}">
                <a16:creationId xmlns:a16="http://schemas.microsoft.com/office/drawing/2014/main" id="{22ED33ED-5966-F64A-A3DE-C3205287222A}"/>
              </a:ext>
            </a:extLst>
          </p:cNvPr>
          <p:cNvSpPr txBox="1">
            <a:spLocks/>
          </p:cNvSpPr>
          <p:nvPr/>
        </p:nvSpPr>
        <p:spPr>
          <a:xfrm>
            <a:off x="592549"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Wild cherry</a:t>
            </a:r>
          </a:p>
        </p:txBody>
      </p:sp>
      <p:sp>
        <p:nvSpPr>
          <p:cNvPr id="41" name="Title 20">
            <a:extLst>
              <a:ext uri="{FF2B5EF4-FFF2-40B4-BE49-F238E27FC236}">
                <a16:creationId xmlns:a16="http://schemas.microsoft.com/office/drawing/2014/main" id="{C4871EA0-A81E-E145-BC6C-4EE1C1CAADE1}"/>
              </a:ext>
            </a:extLst>
          </p:cNvPr>
          <p:cNvSpPr txBox="1">
            <a:spLocks/>
          </p:cNvSpPr>
          <p:nvPr/>
        </p:nvSpPr>
        <p:spPr>
          <a:xfrm>
            <a:off x="5996067" y="3541762"/>
            <a:ext cx="2555381" cy="2681097"/>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2" name="Title 20">
            <a:extLst>
              <a:ext uri="{FF2B5EF4-FFF2-40B4-BE49-F238E27FC236}">
                <a16:creationId xmlns:a16="http://schemas.microsoft.com/office/drawing/2014/main" id="{5792D3DC-D6C1-B244-AFAE-8EFF6CB5339C}"/>
              </a:ext>
            </a:extLst>
          </p:cNvPr>
          <p:cNvSpPr txBox="1">
            <a:spLocks/>
          </p:cNvSpPr>
          <p:nvPr/>
        </p:nvSpPr>
        <p:spPr>
          <a:xfrm>
            <a:off x="5996064"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Blackthorn</a:t>
            </a:r>
          </a:p>
        </p:txBody>
      </p:sp>
      <p:sp>
        <p:nvSpPr>
          <p:cNvPr id="44" name="Title 20">
            <a:extLst>
              <a:ext uri="{FF2B5EF4-FFF2-40B4-BE49-F238E27FC236}">
                <a16:creationId xmlns:a16="http://schemas.microsoft.com/office/drawing/2014/main" id="{273989A0-2CAC-CD4C-9AF4-E2E0F73D78EE}"/>
              </a:ext>
            </a:extLst>
          </p:cNvPr>
          <p:cNvSpPr txBox="1">
            <a:spLocks/>
          </p:cNvSpPr>
          <p:nvPr/>
        </p:nvSpPr>
        <p:spPr>
          <a:xfrm>
            <a:off x="3294306" y="3541762"/>
            <a:ext cx="2555381" cy="2681097"/>
          </a:xfrm>
          <a:prstGeom prst="roundRect">
            <a:avLst>
              <a:gd name="adj" fmla="val 6275"/>
            </a:avLst>
          </a:prstGeom>
          <a:blipFill dpi="0" rotWithShape="1">
            <a:blip r:embed="rId6"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5" name="Title 20">
            <a:extLst>
              <a:ext uri="{FF2B5EF4-FFF2-40B4-BE49-F238E27FC236}">
                <a16:creationId xmlns:a16="http://schemas.microsoft.com/office/drawing/2014/main" id="{7B84C050-FEA4-224F-AC63-47BF8FB1754F}"/>
              </a:ext>
            </a:extLst>
          </p:cNvPr>
          <p:cNvSpPr txBox="1">
            <a:spLocks/>
          </p:cNvSpPr>
          <p:nvPr/>
        </p:nvSpPr>
        <p:spPr>
          <a:xfrm>
            <a:off x="3294303" y="5620443"/>
            <a:ext cx="2555381"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Crab apple</a:t>
            </a:r>
          </a:p>
        </p:txBody>
      </p:sp>
    </p:spTree>
    <p:extLst>
      <p:ext uri="{BB962C8B-B14F-4D97-AF65-F5344CB8AC3E}">
        <p14:creationId xmlns:p14="http://schemas.microsoft.com/office/powerpoint/2010/main" val="349374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33" grpId="0" animBg="1"/>
      <p:bldP spid="35" grpId="0" animBg="1"/>
      <p:bldP spid="36" grpId="0" animBg="1"/>
      <p:bldP spid="38" grpId="0" animBg="1"/>
      <p:bldP spid="39" grpId="0" animBg="1"/>
      <p:bldP spid="41" grpId="0" animBg="1"/>
      <p:bldP spid="42"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Crocus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Monarda</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oundRect">
            <a:avLst>
              <a:gd name="adj" fmla="val 15447"/>
            </a:avLst>
          </a:prstGeom>
          <a:solidFill>
            <a:schemeClr val="bg1"/>
          </a:solidFill>
          <a:ln w="28575">
            <a:solidFill>
              <a:srgbClr val="18A0DB"/>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Perennial Wildflower</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Snowdrop</a:t>
            </a:r>
          </a:p>
        </p:txBody>
      </p:sp>
      <p:sp>
        <p:nvSpPr>
          <p:cNvPr id="14" name="Rounded Rectangle 13">
            <a:extLst>
              <a:ext uri="{FF2B5EF4-FFF2-40B4-BE49-F238E27FC236}">
                <a16:creationId xmlns:a16="http://schemas.microsoft.com/office/drawing/2014/main" id="{EBEE22E1-60D3-7446-BB23-14463831A6FB}"/>
              </a:ext>
            </a:extLst>
          </p:cNvPr>
          <p:cNvSpPr/>
          <p:nvPr/>
        </p:nvSpPr>
        <p:spPr>
          <a:xfrm>
            <a:off x="592552" y="557560"/>
            <a:ext cx="7958895" cy="922350"/>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flowers for every season of the year.</a:t>
            </a:r>
          </a:p>
          <a:p>
            <a:r>
              <a:rPr lang="en-GB" sz="2000" b="1" dirty="0">
                <a:solidFill>
                  <a:srgbClr val="18A0DB"/>
                </a:solidFill>
              </a:rPr>
              <a:t>The best ones are:</a:t>
            </a:r>
          </a:p>
        </p:txBody>
      </p:sp>
    </p:spTree>
    <p:extLst>
      <p:ext uri="{BB962C8B-B14F-4D97-AF65-F5344CB8AC3E}">
        <p14:creationId xmlns:p14="http://schemas.microsoft.com/office/powerpoint/2010/main" val="21065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Marjoram</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Chives</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oundRect">
            <a:avLst>
              <a:gd name="adj" fmla="val 15447"/>
            </a:avLst>
          </a:prstGeom>
          <a:solidFill>
            <a:schemeClr val="bg1"/>
          </a:solidFill>
          <a:ln w="28575">
            <a:solidFill>
              <a:srgbClr val="18A0DB"/>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Sage</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Rosemary</a:t>
            </a:r>
          </a:p>
        </p:txBody>
      </p:sp>
      <p:sp>
        <p:nvSpPr>
          <p:cNvPr id="14" name="Rounded Rectangle 13">
            <a:extLst>
              <a:ext uri="{FF2B5EF4-FFF2-40B4-BE49-F238E27FC236}">
                <a16:creationId xmlns:a16="http://schemas.microsoft.com/office/drawing/2014/main" id="{EBEE22E1-60D3-7446-BB23-14463831A6FB}"/>
              </a:ext>
            </a:extLst>
          </p:cNvPr>
          <p:cNvSpPr/>
          <p:nvPr/>
        </p:nvSpPr>
        <p:spPr>
          <a:xfrm>
            <a:off x="592552" y="557559"/>
            <a:ext cx="7958895" cy="922350"/>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herbs for every season of the year.</a:t>
            </a:r>
          </a:p>
          <a:p>
            <a:r>
              <a:rPr lang="en-GB" sz="2000" b="1" dirty="0">
                <a:solidFill>
                  <a:srgbClr val="18A0DB"/>
                </a:solidFill>
              </a:rPr>
              <a:t>The best ones are:</a:t>
            </a:r>
          </a:p>
        </p:txBody>
      </p:sp>
    </p:spTree>
    <p:extLst>
      <p:ext uri="{BB962C8B-B14F-4D97-AF65-F5344CB8AC3E}">
        <p14:creationId xmlns:p14="http://schemas.microsoft.com/office/powerpoint/2010/main" val="395148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4678677"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592550"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Kale</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Strawberry</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oundRect">
            <a:avLst>
              <a:gd name="adj" fmla="val 15447"/>
            </a:avLst>
          </a:prstGeom>
          <a:solidFill>
            <a:schemeClr val="bg1"/>
          </a:solidFill>
          <a:ln w="28575">
            <a:solidFill>
              <a:srgbClr val="18A0DB"/>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Runner beans</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Raspberry</a:t>
            </a:r>
          </a:p>
        </p:txBody>
      </p:sp>
      <p:sp>
        <p:nvSpPr>
          <p:cNvPr id="14" name="Rounded Rectangle 13">
            <a:extLst>
              <a:ext uri="{FF2B5EF4-FFF2-40B4-BE49-F238E27FC236}">
                <a16:creationId xmlns:a16="http://schemas.microsoft.com/office/drawing/2014/main" id="{EBEE22E1-60D3-7446-BB23-14463831A6FB}"/>
              </a:ext>
            </a:extLst>
          </p:cNvPr>
          <p:cNvSpPr/>
          <p:nvPr/>
        </p:nvSpPr>
        <p:spPr>
          <a:xfrm>
            <a:off x="592552" y="557558"/>
            <a:ext cx="7958895" cy="922350"/>
          </a:xfrm>
          <a:prstGeom prst="round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fruit and veg for every season of the year.</a:t>
            </a:r>
          </a:p>
          <a:p>
            <a:r>
              <a:rPr lang="en-GB" sz="2000" b="1" dirty="0">
                <a:solidFill>
                  <a:srgbClr val="18A0DB"/>
                </a:solidFill>
              </a:rPr>
              <a:t>The best ones are:</a:t>
            </a:r>
          </a:p>
        </p:txBody>
      </p:sp>
    </p:spTree>
    <p:extLst>
      <p:ext uri="{BB962C8B-B14F-4D97-AF65-F5344CB8AC3E}">
        <p14:creationId xmlns:p14="http://schemas.microsoft.com/office/powerpoint/2010/main" val="22841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D30B0F-C845-C243-A48C-6090816517E2}"/>
              </a:ext>
            </a:extLst>
          </p:cNvPr>
          <p:cNvSpPr/>
          <p:nvPr/>
        </p:nvSpPr>
        <p:spPr>
          <a:xfrm>
            <a:off x="4204477" y="3428667"/>
            <a:ext cx="4311650" cy="2193870"/>
          </a:xfrm>
          <a:prstGeom prst="rect">
            <a:avLst/>
          </a:prstGeom>
        </p:spPr>
        <p:txBody>
          <a:bodyPr wrap="square" lIns="0" tIns="0" rIns="0" bIns="0">
            <a:spAutoFit/>
          </a:bodyPr>
          <a:lstStyle/>
          <a:p>
            <a:r>
              <a:rPr lang="en-GB" sz="2000" dirty="0"/>
              <a:t>Find out from the school caretaker if they use pesticide and if they could reduce it.</a:t>
            </a:r>
          </a:p>
          <a:p>
            <a:endParaRPr lang="en-GB" sz="2000" dirty="0"/>
          </a:p>
          <a:p>
            <a:r>
              <a:rPr lang="en-GB" sz="2000" dirty="0"/>
              <a:t>Only use herbicides for health and safety reasons, for example, to stop areas becoming slippery.</a:t>
            </a:r>
          </a:p>
        </p:txBody>
      </p:sp>
      <p:sp>
        <p:nvSpPr>
          <p:cNvPr id="8" name="Oval Callout 7">
            <a:extLst>
              <a:ext uri="{FF2B5EF4-FFF2-40B4-BE49-F238E27FC236}">
                <a16:creationId xmlns:a16="http://schemas.microsoft.com/office/drawing/2014/main" id="{B3A9BCCE-EBEA-3345-ACC7-E60047F4CBD9}"/>
              </a:ext>
            </a:extLst>
          </p:cNvPr>
          <p:cNvSpPr/>
          <p:nvPr/>
        </p:nvSpPr>
        <p:spPr>
          <a:xfrm>
            <a:off x="3801789" y="795638"/>
            <a:ext cx="4046811" cy="2277762"/>
          </a:xfrm>
          <a:prstGeom prst="wedgeEllipseCallout">
            <a:avLst>
              <a:gd name="adj1" fmla="val -56918"/>
              <a:gd name="adj2" fmla="val 30660"/>
            </a:avLst>
          </a:prstGeom>
          <a:no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a:r>
              <a:rPr lang="en-US" sz="2500" b="1" dirty="0">
                <a:solidFill>
                  <a:srgbClr val="18A0DB"/>
                </a:solidFill>
              </a:rPr>
              <a:t>Reduce or eliminate pesticides in your school.</a:t>
            </a:r>
          </a:p>
        </p:txBody>
      </p:sp>
      <p:pic>
        <p:nvPicPr>
          <p:cNvPr id="4" name="Picture 3" descr="A picture containing text&#10;&#10;Description automatically generated">
            <a:extLst>
              <a:ext uri="{FF2B5EF4-FFF2-40B4-BE49-F238E27FC236}">
                <a16:creationId xmlns:a16="http://schemas.microsoft.com/office/drawing/2014/main" id="{6F84B732-EA1E-E340-8C42-0860D563FA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259" y="999460"/>
            <a:ext cx="3277885" cy="8543687"/>
          </a:xfrm>
          <a:prstGeom prst="rect">
            <a:avLst/>
          </a:prstGeom>
        </p:spPr>
      </p:pic>
    </p:spTree>
    <p:extLst>
      <p:ext uri="{BB962C8B-B14F-4D97-AF65-F5344CB8AC3E}">
        <p14:creationId xmlns:p14="http://schemas.microsoft.com/office/powerpoint/2010/main" val="153564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Help Wildlife in Your School</a:t>
            </a:r>
          </a:p>
        </p:txBody>
      </p:sp>
      <p:sp>
        <p:nvSpPr>
          <p:cNvPr id="5" name="Rectangle 4"/>
          <p:cNvSpPr/>
          <p:nvPr/>
        </p:nvSpPr>
        <p:spPr>
          <a:xfrm>
            <a:off x="755650" y="1666346"/>
            <a:ext cx="7632700" cy="4306372"/>
          </a:xfrm>
          <a:prstGeom prst="rect">
            <a:avLst/>
          </a:prstGeom>
        </p:spPr>
        <p:txBody>
          <a:bodyPr wrap="square" lIns="0" tIns="0" rIns="0" bIns="0">
            <a:spAutoFit/>
          </a:bodyPr>
          <a:lstStyle/>
          <a:p>
            <a:pPr marL="342900" indent="-342900">
              <a:lnSpc>
                <a:spcPct val="120000"/>
              </a:lnSpc>
              <a:buClr>
                <a:srgbClr val="18A0DB"/>
              </a:buClr>
              <a:buFont typeface="Arial" panose="020B0604020202020204" pitchFamily="34" charset="0"/>
              <a:buChar char="•"/>
            </a:pPr>
            <a:r>
              <a:rPr lang="en-GB" dirty="0"/>
              <a:t>Organic bird feed helps birds to thrive!</a:t>
            </a:r>
          </a:p>
          <a:p>
            <a:pPr marL="342900" indent="-342900">
              <a:lnSpc>
                <a:spcPct val="120000"/>
              </a:lnSpc>
              <a:buClr>
                <a:srgbClr val="18A0DB"/>
              </a:buClr>
              <a:buFont typeface="Arial" panose="020B0604020202020204" pitchFamily="34" charset="0"/>
              <a:buChar char="•"/>
            </a:pPr>
            <a:r>
              <a:rPr lang="en-GB" dirty="0"/>
              <a:t>Wildflowers provide homes and food for bees and other insects.</a:t>
            </a:r>
          </a:p>
          <a:p>
            <a:pPr marL="342900" indent="-342900">
              <a:lnSpc>
                <a:spcPct val="120000"/>
              </a:lnSpc>
              <a:buClr>
                <a:srgbClr val="18A0DB"/>
              </a:buClr>
              <a:buFont typeface="Arial" panose="020B0604020202020204" pitchFamily="34" charset="0"/>
              <a:buChar char="•"/>
            </a:pPr>
            <a:r>
              <a:rPr lang="en-GB" dirty="0"/>
              <a:t>Weeds are good for bees and insects too!</a:t>
            </a:r>
          </a:p>
          <a:p>
            <a:pPr marL="342900" indent="-342900">
              <a:lnSpc>
                <a:spcPct val="120000"/>
              </a:lnSpc>
              <a:buClr>
                <a:srgbClr val="18A0DB"/>
              </a:buClr>
              <a:buFont typeface="Arial" panose="020B0604020202020204" pitchFamily="34" charset="0"/>
              <a:buChar char="•"/>
            </a:pPr>
            <a:r>
              <a:rPr lang="en-GB" dirty="0"/>
              <a:t>Why not start a gardening/vegetable club and help wildlife. Never use pesticides when gardening!</a:t>
            </a:r>
          </a:p>
          <a:p>
            <a:pPr marL="342900" indent="-342900">
              <a:lnSpc>
                <a:spcPct val="120000"/>
              </a:lnSpc>
              <a:buClr>
                <a:srgbClr val="18A0DB"/>
              </a:buClr>
              <a:buFont typeface="Arial" panose="020B0604020202020204" pitchFamily="34" charset="0"/>
              <a:buChar char="•"/>
            </a:pPr>
            <a:r>
              <a:rPr lang="en-GB" dirty="0"/>
              <a:t>Make a bee hotel for bees to live in.</a:t>
            </a:r>
          </a:p>
          <a:p>
            <a:pPr marL="342900" indent="-342900">
              <a:lnSpc>
                <a:spcPct val="120000"/>
              </a:lnSpc>
              <a:buClr>
                <a:srgbClr val="18A0DB"/>
              </a:buClr>
              <a:buFont typeface="Arial" panose="020B0604020202020204" pitchFamily="34" charset="0"/>
              <a:buChar char="•"/>
            </a:pPr>
            <a:r>
              <a:rPr lang="en-GB" dirty="0"/>
              <a:t>Keep paths and the playground </a:t>
            </a:r>
            <a:br>
              <a:rPr lang="en-GB" dirty="0"/>
            </a:br>
            <a:r>
              <a:rPr lang="en-GB" dirty="0"/>
              <a:t>free of unwanted weeds by hand </a:t>
            </a:r>
            <a:br>
              <a:rPr lang="en-GB" dirty="0"/>
            </a:br>
            <a:r>
              <a:rPr lang="en-GB" dirty="0"/>
              <a:t>weeding/brushing or hot foam. </a:t>
            </a:r>
            <a:br>
              <a:rPr lang="en-GB" dirty="0"/>
            </a:br>
            <a:r>
              <a:rPr lang="en-GB" dirty="0"/>
              <a:t>Never use pesticides on paths or </a:t>
            </a:r>
            <a:br>
              <a:rPr lang="en-GB" dirty="0"/>
            </a:br>
            <a:r>
              <a:rPr lang="en-GB" dirty="0"/>
              <a:t>the playground!</a:t>
            </a:r>
          </a:p>
          <a:p>
            <a:pPr marL="342900" indent="-342900">
              <a:lnSpc>
                <a:spcPct val="120000"/>
              </a:lnSpc>
              <a:buClr>
                <a:srgbClr val="18A0DB"/>
              </a:buClr>
              <a:buFont typeface="Arial" panose="020B0604020202020204" pitchFamily="34" charset="0"/>
              <a:buChar char="•"/>
            </a:pPr>
            <a:r>
              <a:rPr lang="en-GB" dirty="0"/>
              <a:t>Don’t cut the grass too often and </a:t>
            </a:r>
            <a:br>
              <a:rPr lang="en-GB" dirty="0"/>
            </a:br>
            <a:r>
              <a:rPr lang="en-GB" dirty="0"/>
              <a:t>never use pesticides on the grass!</a:t>
            </a:r>
          </a:p>
        </p:txBody>
      </p:sp>
      <p:pic>
        <p:nvPicPr>
          <p:cNvPr id="3" name="Picture 2">
            <a:extLst>
              <a:ext uri="{FF2B5EF4-FFF2-40B4-BE49-F238E27FC236}">
                <a16:creationId xmlns:a16="http://schemas.microsoft.com/office/drawing/2014/main" id="{0AFBAFA6-A483-B047-A629-B03545545E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8859" y="3125554"/>
            <a:ext cx="4434519" cy="3429000"/>
          </a:xfrm>
          <a:prstGeom prst="rect">
            <a:avLst/>
          </a:prstGeom>
        </p:spPr>
      </p:pic>
    </p:spTree>
    <p:extLst>
      <p:ext uri="{BB962C8B-B14F-4D97-AF65-F5344CB8AC3E}">
        <p14:creationId xmlns:p14="http://schemas.microsoft.com/office/powerpoint/2010/main" val="19090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CA47913-6490-224B-B020-D5CE84EBDA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5078" y="1513945"/>
            <a:ext cx="7993842" cy="4739961"/>
          </a:xfrm>
          <a:prstGeom prst="roundRect">
            <a:avLst>
              <a:gd name="adj" fmla="val 2074"/>
            </a:avLst>
          </a:prstGeom>
        </p:spPr>
      </p:pic>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Low Biodiversity</a:t>
            </a:r>
          </a:p>
        </p:txBody>
      </p:sp>
      <p:sp>
        <p:nvSpPr>
          <p:cNvPr id="7" name="Title 20">
            <a:extLst>
              <a:ext uri="{FF2B5EF4-FFF2-40B4-BE49-F238E27FC236}">
                <a16:creationId xmlns:a16="http://schemas.microsoft.com/office/drawing/2014/main" id="{06BF63AC-1E7B-6D4A-9815-1DA3F8F78D00}"/>
              </a:ext>
            </a:extLst>
          </p:cNvPr>
          <p:cNvSpPr txBox="1">
            <a:spLocks/>
          </p:cNvSpPr>
          <p:nvPr/>
        </p:nvSpPr>
        <p:spPr>
          <a:xfrm>
            <a:off x="581400" y="5344054"/>
            <a:ext cx="7981200" cy="909853"/>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Low biodiversity means very few species of animals and plants.</a:t>
            </a:r>
          </a:p>
        </p:txBody>
      </p:sp>
    </p:spTree>
    <p:extLst>
      <p:ext uri="{BB962C8B-B14F-4D97-AF65-F5344CB8AC3E}">
        <p14:creationId xmlns:p14="http://schemas.microsoft.com/office/powerpoint/2010/main" val="18015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4625C7F-FCBC-1D4D-BA9F-44A6D96C2089}"/>
              </a:ext>
            </a:extLst>
          </p:cNvPr>
          <p:cNvSpPr/>
          <p:nvPr/>
        </p:nvSpPr>
        <p:spPr>
          <a:xfrm>
            <a:off x="0" y="5841402"/>
            <a:ext cx="1344706" cy="1016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What is an Ecosystem?</a:t>
            </a:r>
          </a:p>
        </p:txBody>
      </p:sp>
      <p:sp>
        <p:nvSpPr>
          <p:cNvPr id="5" name="Rectangle 4"/>
          <p:cNvSpPr/>
          <p:nvPr/>
        </p:nvSpPr>
        <p:spPr>
          <a:xfrm>
            <a:off x="755650" y="1666346"/>
            <a:ext cx="7632700" cy="615553"/>
          </a:xfrm>
          <a:prstGeom prst="rect">
            <a:avLst/>
          </a:prstGeom>
        </p:spPr>
        <p:txBody>
          <a:bodyPr wrap="square" lIns="0" tIns="0" rIns="0" bIns="0">
            <a:spAutoFit/>
          </a:bodyPr>
          <a:lstStyle/>
          <a:p>
            <a:r>
              <a:rPr lang="en-GB" sz="2000" dirty="0"/>
              <a:t>An </a:t>
            </a:r>
            <a:r>
              <a:rPr lang="en-GB" sz="2000" b="1" dirty="0">
                <a:solidFill>
                  <a:srgbClr val="18A0DB"/>
                </a:solidFill>
              </a:rPr>
              <a:t>ecosystem</a:t>
            </a:r>
            <a:r>
              <a:rPr lang="en-GB" sz="2000" dirty="0"/>
              <a:t> is a way that living things work together in their surroundings.</a:t>
            </a:r>
          </a:p>
        </p:txBody>
      </p:sp>
      <p:sp>
        <p:nvSpPr>
          <p:cNvPr id="7" name="TextBox 6">
            <a:extLst>
              <a:ext uri="{FF2B5EF4-FFF2-40B4-BE49-F238E27FC236}">
                <a16:creationId xmlns:a16="http://schemas.microsoft.com/office/drawing/2014/main" id="{91F41A62-2C48-4540-A13F-BF9C5BD1A548}"/>
              </a:ext>
            </a:extLst>
          </p:cNvPr>
          <p:cNvSpPr txBox="1"/>
          <p:nvPr/>
        </p:nvSpPr>
        <p:spPr>
          <a:xfrm>
            <a:off x="755650" y="4733836"/>
            <a:ext cx="7632700" cy="1323439"/>
          </a:xfrm>
          <a:prstGeom prst="rect">
            <a:avLst/>
          </a:prstGeom>
          <a:noFill/>
        </p:spPr>
        <p:txBody>
          <a:bodyPr wrap="square">
            <a:spAutoFit/>
          </a:bodyPr>
          <a:lstStyle/>
          <a:p>
            <a:r>
              <a:rPr lang="en-GB" sz="2000" dirty="0"/>
              <a:t>They need </a:t>
            </a:r>
            <a:r>
              <a:rPr lang="en-GB" sz="2000" b="1" dirty="0">
                <a:solidFill>
                  <a:srgbClr val="18A0DB"/>
                </a:solidFill>
              </a:rPr>
              <a:t>water</a:t>
            </a:r>
            <a:r>
              <a:rPr lang="en-GB" sz="2000" dirty="0"/>
              <a:t>, </a:t>
            </a:r>
            <a:r>
              <a:rPr lang="en-GB" sz="2000" b="1" dirty="0">
                <a:solidFill>
                  <a:srgbClr val="18A0DB"/>
                </a:solidFill>
              </a:rPr>
              <a:t>soil</a:t>
            </a:r>
            <a:r>
              <a:rPr lang="en-GB" sz="2000" dirty="0"/>
              <a:t>, </a:t>
            </a:r>
            <a:r>
              <a:rPr lang="en-GB" sz="2000" b="1" dirty="0">
                <a:solidFill>
                  <a:srgbClr val="18A0DB"/>
                </a:solidFill>
              </a:rPr>
              <a:t>plants</a:t>
            </a:r>
            <a:r>
              <a:rPr lang="en-GB" sz="2000" dirty="0"/>
              <a:t> and </a:t>
            </a:r>
            <a:r>
              <a:rPr lang="en-GB" sz="2000" b="1" dirty="0">
                <a:solidFill>
                  <a:srgbClr val="18A0DB"/>
                </a:solidFill>
              </a:rPr>
              <a:t>animals</a:t>
            </a:r>
            <a:r>
              <a:rPr lang="en-GB" sz="2000" dirty="0"/>
              <a:t>.</a:t>
            </a:r>
          </a:p>
          <a:p>
            <a:endParaRPr lang="en-GB" sz="2000" dirty="0"/>
          </a:p>
          <a:p>
            <a:r>
              <a:rPr lang="en-GB" sz="2000" dirty="0"/>
              <a:t>They all work together. If you take one thing away, they won't work as well.</a:t>
            </a:r>
          </a:p>
        </p:txBody>
      </p:sp>
      <p:sp>
        <p:nvSpPr>
          <p:cNvPr id="8" name="Title 20">
            <a:extLst>
              <a:ext uri="{FF2B5EF4-FFF2-40B4-BE49-F238E27FC236}">
                <a16:creationId xmlns:a16="http://schemas.microsoft.com/office/drawing/2014/main" id="{4DEF2447-C322-3340-ACFA-A6449E78DE99}"/>
              </a:ext>
            </a:extLst>
          </p:cNvPr>
          <p:cNvSpPr txBox="1">
            <a:spLocks/>
          </p:cNvSpPr>
          <p:nvPr/>
        </p:nvSpPr>
        <p:spPr>
          <a:xfrm>
            <a:off x="755650" y="2470485"/>
            <a:ext cx="1758950" cy="2038015"/>
          </a:xfrm>
          <a:prstGeom prst="roundRect">
            <a:avLst>
              <a:gd name="adj" fmla="val 15447"/>
            </a:avLst>
          </a:prstGeom>
          <a:blipFill>
            <a:blip r:embed="rId2" cstate="screen">
              <a:extLst>
                <a:ext uri="{28A0092B-C50C-407E-A947-70E740481C1C}">
                  <a14:useLocalDpi xmlns:a14="http://schemas.microsoft.com/office/drawing/2010/main"/>
                </a:ext>
              </a:extLst>
            </a:blip>
            <a:srcRect/>
            <a:stretch>
              <a:fillRect t="5528"/>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2" name="Title 20">
            <a:extLst>
              <a:ext uri="{FF2B5EF4-FFF2-40B4-BE49-F238E27FC236}">
                <a16:creationId xmlns:a16="http://schemas.microsoft.com/office/drawing/2014/main" id="{34B7FA5D-3CA3-5B4B-AA67-4CC055FBBC33}"/>
              </a:ext>
            </a:extLst>
          </p:cNvPr>
          <p:cNvSpPr txBox="1">
            <a:spLocks/>
          </p:cNvSpPr>
          <p:nvPr/>
        </p:nvSpPr>
        <p:spPr>
          <a:xfrm>
            <a:off x="2713567" y="2470485"/>
            <a:ext cx="1758950" cy="2038015"/>
          </a:xfrm>
          <a:prstGeom prst="roundRect">
            <a:avLst>
              <a:gd name="adj" fmla="val 15447"/>
            </a:avLst>
          </a:prstGeom>
          <a:blipFill>
            <a:blip r:embed="rId3" cstate="screen">
              <a:extLst>
                <a:ext uri="{28A0092B-C50C-407E-A947-70E740481C1C}">
                  <a14:useLocalDpi xmlns:a14="http://schemas.microsoft.com/office/drawing/2010/main"/>
                </a:ext>
              </a:extLst>
            </a:blip>
            <a:srcRect/>
            <a:stretch>
              <a:fillRect t="11605" b="11605"/>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3" name="Title 20">
            <a:extLst>
              <a:ext uri="{FF2B5EF4-FFF2-40B4-BE49-F238E27FC236}">
                <a16:creationId xmlns:a16="http://schemas.microsoft.com/office/drawing/2014/main" id="{AB261BE7-62D8-1C41-BA2A-BA48D1678290}"/>
              </a:ext>
            </a:extLst>
          </p:cNvPr>
          <p:cNvSpPr txBox="1">
            <a:spLocks/>
          </p:cNvSpPr>
          <p:nvPr/>
        </p:nvSpPr>
        <p:spPr>
          <a:xfrm>
            <a:off x="4671484" y="2470485"/>
            <a:ext cx="1758950" cy="2038015"/>
          </a:xfrm>
          <a:prstGeom prst="roundRect">
            <a:avLst>
              <a:gd name="adj" fmla="val 15447"/>
            </a:avLst>
          </a:prstGeom>
          <a:blipFill>
            <a:blip r:embed="rId4" cstate="screen">
              <a:extLst>
                <a:ext uri="{28A0092B-C50C-407E-A947-70E740481C1C}">
                  <a14:useLocalDpi xmlns:a14="http://schemas.microsoft.com/office/drawing/2010/main"/>
                </a:ext>
              </a:extLst>
            </a:blip>
            <a:srcRect/>
            <a:stretch>
              <a:fillRect t="4569"/>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4" name="Title 20">
            <a:extLst>
              <a:ext uri="{FF2B5EF4-FFF2-40B4-BE49-F238E27FC236}">
                <a16:creationId xmlns:a16="http://schemas.microsoft.com/office/drawing/2014/main" id="{67DA70B3-D739-C14C-9611-CF2FFC43C64F}"/>
              </a:ext>
            </a:extLst>
          </p:cNvPr>
          <p:cNvSpPr txBox="1">
            <a:spLocks/>
          </p:cNvSpPr>
          <p:nvPr/>
        </p:nvSpPr>
        <p:spPr>
          <a:xfrm flipH="1">
            <a:off x="6629400" y="2470485"/>
            <a:ext cx="1758950" cy="2038015"/>
          </a:xfrm>
          <a:prstGeom prst="roundRect">
            <a:avLst>
              <a:gd name="adj" fmla="val 15447"/>
            </a:avLst>
          </a:prstGeom>
          <a:blipFill>
            <a:blip r:embed="rId5" cstate="screen">
              <a:extLst>
                <a:ext uri="{28A0092B-C50C-407E-A947-70E740481C1C}">
                  <a14:useLocalDpi xmlns:a14="http://schemas.microsoft.com/office/drawing/2010/main"/>
                </a:ext>
              </a:extLst>
            </a:blip>
            <a:srcRect/>
            <a:stretch>
              <a:fillRect t="9753" r="6498" b="7687"/>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406229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What is a Minibeast?</a:t>
            </a:r>
          </a:p>
        </p:txBody>
      </p:sp>
      <p:sp>
        <p:nvSpPr>
          <p:cNvPr id="5" name="Rectangle 4"/>
          <p:cNvSpPr/>
          <p:nvPr/>
        </p:nvSpPr>
        <p:spPr>
          <a:xfrm>
            <a:off x="755650" y="1666346"/>
            <a:ext cx="7632700" cy="923330"/>
          </a:xfrm>
          <a:prstGeom prst="rect">
            <a:avLst/>
          </a:prstGeom>
        </p:spPr>
        <p:txBody>
          <a:bodyPr wrap="square" lIns="0" tIns="0" rIns="0" bIns="0">
            <a:spAutoFit/>
          </a:bodyPr>
          <a:lstStyle/>
          <a:p>
            <a:r>
              <a:rPr lang="en-GB" sz="2000" dirty="0"/>
              <a:t>A </a:t>
            </a:r>
            <a:r>
              <a:rPr lang="en-GB" sz="2000" b="1" dirty="0">
                <a:solidFill>
                  <a:srgbClr val="18A0DB"/>
                </a:solidFill>
              </a:rPr>
              <a:t>minibeast</a:t>
            </a:r>
            <a:r>
              <a:rPr lang="en-GB" sz="2000" dirty="0"/>
              <a:t> is a 'creepy crawly'.</a:t>
            </a:r>
          </a:p>
          <a:p>
            <a:endParaRPr lang="en-GB" sz="2000" dirty="0"/>
          </a:p>
          <a:p>
            <a:r>
              <a:rPr lang="en-GB" sz="2000" dirty="0"/>
              <a:t>They are the little bugs that crawl and fly around the garden.</a:t>
            </a:r>
          </a:p>
        </p:txBody>
      </p:sp>
      <p:sp>
        <p:nvSpPr>
          <p:cNvPr id="7" name="TextBox 6">
            <a:extLst>
              <a:ext uri="{FF2B5EF4-FFF2-40B4-BE49-F238E27FC236}">
                <a16:creationId xmlns:a16="http://schemas.microsoft.com/office/drawing/2014/main" id="{91F41A62-2C48-4540-A13F-BF9C5BD1A548}"/>
              </a:ext>
            </a:extLst>
          </p:cNvPr>
          <p:cNvSpPr txBox="1"/>
          <p:nvPr/>
        </p:nvSpPr>
        <p:spPr>
          <a:xfrm>
            <a:off x="755650" y="5180150"/>
            <a:ext cx="7632700" cy="707886"/>
          </a:xfrm>
          <a:prstGeom prst="rect">
            <a:avLst/>
          </a:prstGeom>
          <a:noFill/>
        </p:spPr>
        <p:txBody>
          <a:bodyPr wrap="square">
            <a:spAutoFit/>
          </a:bodyPr>
          <a:lstStyle/>
          <a:p>
            <a:r>
              <a:rPr lang="en-GB" sz="2000" dirty="0"/>
              <a:t>They provide food, pollinate flowers, spread seeds and help break down waste.</a:t>
            </a:r>
          </a:p>
        </p:txBody>
      </p:sp>
      <p:sp>
        <p:nvSpPr>
          <p:cNvPr id="8" name="Title 20">
            <a:extLst>
              <a:ext uri="{FF2B5EF4-FFF2-40B4-BE49-F238E27FC236}">
                <a16:creationId xmlns:a16="http://schemas.microsoft.com/office/drawing/2014/main" id="{4DEF2447-C322-3340-ACFA-A6449E78DE99}"/>
              </a:ext>
            </a:extLst>
          </p:cNvPr>
          <p:cNvSpPr txBox="1">
            <a:spLocks/>
          </p:cNvSpPr>
          <p:nvPr/>
        </p:nvSpPr>
        <p:spPr>
          <a:xfrm>
            <a:off x="755650" y="2916799"/>
            <a:ext cx="1758950" cy="2038015"/>
          </a:xfrm>
          <a:prstGeom prst="roundRect">
            <a:avLst>
              <a:gd name="adj" fmla="val 15447"/>
            </a:avLst>
          </a:prstGeom>
          <a:blipFill>
            <a:blip r:embed="rId2" cstate="screen">
              <a:extLst>
                <a:ext uri="{28A0092B-C50C-407E-A947-70E740481C1C}">
                  <a14:useLocalDpi xmlns:a14="http://schemas.microsoft.com/office/drawing/2010/main"/>
                </a:ext>
              </a:extLst>
            </a:blip>
            <a:srcRect/>
            <a:stretch>
              <a:fillRect l="5619" t="27183" r="5700" b="20227"/>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2" name="Title 20">
            <a:extLst>
              <a:ext uri="{FF2B5EF4-FFF2-40B4-BE49-F238E27FC236}">
                <a16:creationId xmlns:a16="http://schemas.microsoft.com/office/drawing/2014/main" id="{34B7FA5D-3CA3-5B4B-AA67-4CC055FBBC33}"/>
              </a:ext>
            </a:extLst>
          </p:cNvPr>
          <p:cNvSpPr txBox="1">
            <a:spLocks/>
          </p:cNvSpPr>
          <p:nvPr/>
        </p:nvSpPr>
        <p:spPr>
          <a:xfrm>
            <a:off x="2713567" y="2916799"/>
            <a:ext cx="1758950" cy="2038015"/>
          </a:xfrm>
          <a:prstGeom prst="roundRect">
            <a:avLst>
              <a:gd name="adj" fmla="val 15447"/>
            </a:avLst>
          </a:prstGeom>
          <a:blipFill>
            <a:blip r:embed="rId3" cstate="screen">
              <a:extLst>
                <a:ext uri="{28A0092B-C50C-407E-A947-70E740481C1C}">
                  <a14:useLocalDpi xmlns:a14="http://schemas.microsoft.com/office/drawing/2010/main"/>
                </a:ext>
              </a:extLst>
            </a:blip>
            <a:srcRect/>
            <a:stretch>
              <a:fillRect l="3571" t="16446" r="3571" b="21440"/>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3" name="Title 20">
            <a:extLst>
              <a:ext uri="{FF2B5EF4-FFF2-40B4-BE49-F238E27FC236}">
                <a16:creationId xmlns:a16="http://schemas.microsoft.com/office/drawing/2014/main" id="{AB261BE7-62D8-1C41-BA2A-BA48D1678290}"/>
              </a:ext>
            </a:extLst>
          </p:cNvPr>
          <p:cNvSpPr txBox="1">
            <a:spLocks/>
          </p:cNvSpPr>
          <p:nvPr/>
        </p:nvSpPr>
        <p:spPr>
          <a:xfrm>
            <a:off x="4671484" y="2916799"/>
            <a:ext cx="1758950" cy="2038015"/>
          </a:xfrm>
          <a:prstGeom prst="roundRect">
            <a:avLst>
              <a:gd name="adj" fmla="val 15447"/>
            </a:avLst>
          </a:prstGeom>
          <a:blipFill>
            <a:blip r:embed="rId4" cstate="screen">
              <a:extLst>
                <a:ext uri="{28A0092B-C50C-407E-A947-70E740481C1C}">
                  <a14:useLocalDpi xmlns:a14="http://schemas.microsoft.com/office/drawing/2010/main"/>
                </a:ext>
              </a:extLst>
            </a:blip>
            <a:srcRect/>
            <a:stretch>
              <a:fillRect l="4427" t="8608" r="4427" b="15280"/>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4" name="Title 20">
            <a:extLst>
              <a:ext uri="{FF2B5EF4-FFF2-40B4-BE49-F238E27FC236}">
                <a16:creationId xmlns:a16="http://schemas.microsoft.com/office/drawing/2014/main" id="{67DA70B3-D739-C14C-9611-CF2FFC43C64F}"/>
              </a:ext>
            </a:extLst>
          </p:cNvPr>
          <p:cNvSpPr txBox="1">
            <a:spLocks/>
          </p:cNvSpPr>
          <p:nvPr/>
        </p:nvSpPr>
        <p:spPr>
          <a:xfrm>
            <a:off x="6629400" y="2916799"/>
            <a:ext cx="1758950" cy="2038015"/>
          </a:xfrm>
          <a:prstGeom prst="roundRect">
            <a:avLst>
              <a:gd name="adj" fmla="val 15447"/>
            </a:avLst>
          </a:prstGeom>
          <a:blipFill>
            <a:blip r:embed="rId5" cstate="screen">
              <a:extLst>
                <a:ext uri="{28A0092B-C50C-407E-A947-70E740481C1C}">
                  <a14:useLocalDpi xmlns:a14="http://schemas.microsoft.com/office/drawing/2010/main"/>
                </a:ext>
              </a:extLst>
            </a:blip>
            <a:srcRect/>
            <a:stretch>
              <a:fillRect l="3200" t="22720" r="4924" b="22720"/>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16995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Plants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4678678" y="1597834"/>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0" y="3207026"/>
            <a:ext cx="2160000" cy="601200"/>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Short grass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1200"/>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Long grass</a:t>
            </a:r>
          </a:p>
        </p:txBody>
      </p:sp>
      <p:sp>
        <p:nvSpPr>
          <p:cNvPr id="27" name="Title 20">
            <a:extLst>
              <a:ext uri="{FF2B5EF4-FFF2-40B4-BE49-F238E27FC236}">
                <a16:creationId xmlns:a16="http://schemas.microsoft.com/office/drawing/2014/main" id="{526254D5-10D3-9B4A-954C-E70589443C2C}"/>
              </a:ext>
            </a:extLst>
          </p:cNvPr>
          <p:cNvSpPr txBox="1">
            <a:spLocks/>
          </p:cNvSpPr>
          <p:nvPr/>
        </p:nvSpPr>
        <p:spPr>
          <a:xfrm>
            <a:off x="2305320"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Flowers</a:t>
            </a:r>
          </a:p>
        </p:txBody>
      </p:sp>
      <p:sp>
        <p:nvSpPr>
          <p:cNvPr id="28" name="Title 20">
            <a:extLst>
              <a:ext uri="{FF2B5EF4-FFF2-40B4-BE49-F238E27FC236}">
                <a16:creationId xmlns:a16="http://schemas.microsoft.com/office/drawing/2014/main" id="{1A195614-081B-CB44-B55A-B9A9173FE459}"/>
              </a:ext>
            </a:extLst>
          </p:cNvPr>
          <p:cNvSpPr txBox="1">
            <a:spLocks/>
          </p:cNvSpPr>
          <p:nvPr/>
        </p:nvSpPr>
        <p:spPr>
          <a:xfrm>
            <a:off x="6391447"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Hedges</a:t>
            </a:r>
          </a:p>
        </p:txBody>
      </p:sp>
    </p:spTree>
    <p:extLst>
      <p:ext uri="{BB962C8B-B14F-4D97-AF65-F5344CB8AC3E}">
        <p14:creationId xmlns:p14="http://schemas.microsoft.com/office/powerpoint/2010/main" val="298687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Plants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597834"/>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b="1"/>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1"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Trees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Fruit tree</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2305320"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Fruit bush</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6391447"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Vegetables</a:t>
            </a:r>
          </a:p>
        </p:txBody>
      </p:sp>
    </p:spTree>
    <p:extLst>
      <p:ext uri="{BB962C8B-B14F-4D97-AF65-F5344CB8AC3E}">
        <p14:creationId xmlns:p14="http://schemas.microsoft.com/office/powerpoint/2010/main" val="39963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oundRect">
            <a:avLst>
              <a:gd name="adj" fmla="val 15447"/>
            </a:avLst>
          </a:prstGeom>
          <a:solidFill>
            <a:srgbClr val="18A0DB"/>
          </a:solidFill>
        </p:spPr>
        <p:txBody>
          <a:bodyPr/>
          <a:lstStyle/>
          <a:p>
            <a:r>
              <a:rPr lang="en-GB" sz="3600" dirty="0">
                <a:solidFill>
                  <a:schemeClr val="bg1"/>
                </a:solidFill>
                <a:latin typeface="+mn-lt"/>
              </a:rPr>
              <a:t>Types of Birds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oundRect">
            <a:avLst>
              <a:gd name="adj" fmla="val 6275"/>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flipH="1">
            <a:off x="592552" y="3991071"/>
            <a:ext cx="3872769" cy="2211608"/>
          </a:xfrm>
          <a:prstGeom prst="roundRect">
            <a:avLst>
              <a:gd name="adj" fmla="val 6275"/>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4678678" y="1597834"/>
            <a:ext cx="3872769" cy="2211608"/>
          </a:xfrm>
          <a:prstGeom prst="roundRect">
            <a:avLst>
              <a:gd name="adj" fmla="val 6275"/>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oundRect">
            <a:avLst>
              <a:gd name="adj" fmla="val 6275"/>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1"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Robin</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Blue tit</a:t>
            </a:r>
          </a:p>
        </p:txBody>
      </p:sp>
      <p:sp>
        <p:nvSpPr>
          <p:cNvPr id="11" name="Title 20">
            <a:extLst>
              <a:ext uri="{FF2B5EF4-FFF2-40B4-BE49-F238E27FC236}">
                <a16:creationId xmlns:a16="http://schemas.microsoft.com/office/drawing/2014/main" id="{B587202C-2987-F143-B5DB-39BD134964DD}"/>
              </a:ext>
            </a:extLst>
          </p:cNvPr>
          <p:cNvSpPr txBox="1">
            <a:spLocks/>
          </p:cNvSpPr>
          <p:nvPr/>
        </p:nvSpPr>
        <p:spPr>
          <a:xfrm>
            <a:off x="2305320"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Swallow</a:t>
            </a:r>
          </a:p>
        </p:txBody>
      </p:sp>
      <p:sp>
        <p:nvSpPr>
          <p:cNvPr id="13" name="Title 20">
            <a:extLst>
              <a:ext uri="{FF2B5EF4-FFF2-40B4-BE49-F238E27FC236}">
                <a16:creationId xmlns:a16="http://schemas.microsoft.com/office/drawing/2014/main" id="{EC33D2CC-FEC8-3941-AE2B-7698B5FA287C}"/>
              </a:ext>
            </a:extLst>
          </p:cNvPr>
          <p:cNvSpPr txBox="1">
            <a:spLocks/>
          </p:cNvSpPr>
          <p:nvPr/>
        </p:nvSpPr>
        <p:spPr>
          <a:xfrm>
            <a:off x="6391447" y="5600263"/>
            <a:ext cx="2160000" cy="602416"/>
          </a:xfrm>
          <a:prstGeom prst="roundRect">
            <a:avLst>
              <a:gd name="adj" fmla="val 15447"/>
            </a:avLst>
          </a:prstGeom>
          <a:solidFill>
            <a:schemeClr val="bg1"/>
          </a:solidFill>
          <a:ln w="28575">
            <a:solidFill>
              <a:srgbClr val="18A0D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Sparrow</a:t>
            </a:r>
          </a:p>
        </p:txBody>
      </p:sp>
    </p:spTree>
    <p:extLst>
      <p:ext uri="{BB962C8B-B14F-4D97-AF65-F5344CB8AC3E}">
        <p14:creationId xmlns:p14="http://schemas.microsoft.com/office/powerpoint/2010/main" val="39070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E80366467B8B47AEEDFC485B69C497" ma:contentTypeVersion="16" ma:contentTypeDescription="Create a new document." ma:contentTypeScope="" ma:versionID="e91dbcaeea677bb4f2de5a4526e5b1b9">
  <xsd:schema xmlns:xsd="http://www.w3.org/2001/XMLSchema" xmlns:xs="http://www.w3.org/2001/XMLSchema" xmlns:p="http://schemas.microsoft.com/office/2006/metadata/properties" xmlns:ns2="194e5133-23c0-4b3f-b17c-41b26a63803f" xmlns:ns3="173eebc7-d257-4ab0-80dd-e184daeff441" targetNamespace="http://schemas.microsoft.com/office/2006/metadata/properties" ma:root="true" ma:fieldsID="fa97f5f33266d0d7bd2f6a4e8ea0b301" ns2:_="" ns3:_="">
    <xsd:import namespace="194e5133-23c0-4b3f-b17c-41b26a63803f"/>
    <xsd:import namespace="173eebc7-d257-4ab0-80dd-e184daeff4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e5133-23c0-4b3f-b17c-41b26a63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30538f-b798-4f99-a614-15010ee6172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eebc7-d257-4ab0-80dd-e184daeff4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8cbfc4-b84f-4aa2-b643-5da7e7f2931b}" ma:internalName="TaxCatchAll" ma:showField="CatchAllData" ma:web="173eebc7-d257-4ab0-80dd-e184daeff44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B624F4-6E37-447D-AB72-7260190ADF19}"/>
</file>

<file path=customXml/itemProps2.xml><?xml version="1.0" encoding="utf-8"?>
<ds:datastoreItem xmlns:ds="http://schemas.openxmlformats.org/officeDocument/2006/customXml" ds:itemID="{26D4386C-D98C-4755-9B55-892F4FE2C0A1}"/>
</file>

<file path=docProps/app.xml><?xml version="1.0" encoding="utf-8"?>
<Properties xmlns="http://schemas.openxmlformats.org/officeDocument/2006/extended-properties" xmlns:vt="http://schemas.openxmlformats.org/officeDocument/2006/docPropsVTypes">
  <Template>Office Theme</Template>
  <TotalTime>556</TotalTime>
  <Words>1560</Words>
  <Application>Microsoft Macintosh PowerPoint</Application>
  <PresentationFormat>On-screen Show (4:3)</PresentationFormat>
  <Paragraphs>189</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Twinkl</vt:lpstr>
      <vt:lpstr>Calibri</vt:lpstr>
      <vt:lpstr>Office Theme</vt:lpstr>
      <vt:lpstr>PowerPoint Presentation</vt:lpstr>
      <vt:lpstr>What is Biodiversity?</vt:lpstr>
      <vt:lpstr>High Biodiversity</vt:lpstr>
      <vt:lpstr>Low Biodiversity</vt:lpstr>
      <vt:lpstr>What is an Ecosystem?</vt:lpstr>
      <vt:lpstr>What is a Minibeast?</vt:lpstr>
      <vt:lpstr>Types of Plants</vt:lpstr>
      <vt:lpstr>Types of Plants</vt:lpstr>
      <vt:lpstr>Types of Birds</vt:lpstr>
      <vt:lpstr>Types of Birds</vt:lpstr>
      <vt:lpstr>Types of Animals</vt:lpstr>
      <vt:lpstr>Soil Dwellers</vt:lpstr>
      <vt:lpstr>Types of Insects</vt:lpstr>
      <vt:lpstr>Types of Insects</vt:lpstr>
      <vt:lpstr>Types of Bees</vt:lpstr>
      <vt:lpstr>Types of Bees</vt:lpstr>
      <vt:lpstr>PowerPoint Presentation</vt:lpstr>
      <vt:lpstr>PowerPoint Presentation</vt:lpstr>
      <vt:lpstr>3 Reasons Honey Bees Are Important</vt:lpstr>
      <vt:lpstr>3 Reasons Honey Bees Are Important</vt:lpstr>
      <vt:lpstr>PowerPoint Presentation</vt:lpstr>
      <vt:lpstr>Bees Are Important For Our Environment</vt:lpstr>
      <vt:lpstr>Bees Are in Danger of Dying Out!</vt:lpstr>
      <vt:lpstr>PowerPoint Presentation</vt:lpstr>
      <vt:lpstr>PowerPoint Presentation</vt:lpstr>
      <vt:lpstr>Habitat Protection</vt:lpstr>
      <vt:lpstr>Habitat Protection</vt:lpstr>
      <vt:lpstr>Habitat Protection</vt:lpstr>
      <vt:lpstr>Why Do We Need to Protect Our Pollinators?</vt:lpstr>
      <vt:lpstr>What Can We Do To Help?</vt:lpstr>
      <vt:lpstr>What Can We Do To Help?</vt:lpstr>
      <vt:lpstr>4 Things You Can Do To Save Our Bees</vt:lpstr>
      <vt:lpstr>Pollinator Plan for Your School</vt:lpstr>
      <vt:lpstr>PowerPoint Presentation</vt:lpstr>
      <vt:lpstr>PowerPoint Presentation</vt:lpstr>
      <vt:lpstr>PowerPoint Presentation</vt:lpstr>
      <vt:lpstr>PowerPoint Presentation</vt:lpstr>
      <vt:lpstr>PowerPoint Presentation</vt:lpstr>
      <vt:lpstr>Help Wildlife in Your School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Twinkl Twinkl</cp:lastModifiedBy>
  <cp:revision>43</cp:revision>
  <dcterms:created xsi:type="dcterms:W3CDTF">2021-11-16T16:06:30Z</dcterms:created>
  <dcterms:modified xsi:type="dcterms:W3CDTF">2021-11-22T14:57:30Z</dcterms:modified>
</cp:coreProperties>
</file>